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81" r:id="rId13"/>
    <p:sldId id="267" r:id="rId14"/>
    <p:sldId id="268" r:id="rId15"/>
    <p:sldId id="269" r:id="rId16"/>
    <p:sldId id="270" r:id="rId17"/>
    <p:sldId id="271" r:id="rId18"/>
    <p:sldId id="272" r:id="rId19"/>
    <p:sldId id="273" r:id="rId20"/>
    <p:sldId id="282" r:id="rId21"/>
    <p:sldId id="274" r:id="rId22"/>
    <p:sldId id="275" r:id="rId23"/>
    <p:sldId id="276" r:id="rId24"/>
    <p:sldId id="277" r:id="rId25"/>
    <p:sldId id="278" r:id="rId26"/>
    <p:sldId id="283" r:id="rId27"/>
    <p:sldId id="284" r:id="rId28"/>
    <p:sldId id="279" r:id="rId29"/>
    <p:sldId id="285" r:id="rId3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818181"/>
      </a:tcTxStyle>
      <a:tcStyle>
        <a:tcBdr>
          <a:left>
            <a:ln w="12700" cap="flat">
              <a:solidFill>
                <a:srgbClr val="A1A3A7"/>
              </a:solidFill>
              <a:prstDash val="solid"/>
              <a:miter lim="400000"/>
            </a:ln>
          </a:left>
          <a:right>
            <a:ln w="12700" cap="flat">
              <a:solidFill>
                <a:srgbClr val="A1A3A7"/>
              </a:solidFill>
              <a:prstDash val="solid"/>
              <a:miter lim="400000"/>
            </a:ln>
          </a:right>
          <a:top>
            <a:ln w="12700" cap="flat">
              <a:solidFill>
                <a:srgbClr val="A1A3A7"/>
              </a:solidFill>
              <a:prstDash val="solid"/>
              <a:miter lim="400000"/>
            </a:ln>
          </a:top>
          <a:bottom>
            <a:ln w="12700" cap="flat">
              <a:solidFill>
                <a:srgbClr val="A1A3A7"/>
              </a:solidFill>
              <a:prstDash val="solid"/>
              <a:miter lim="400000"/>
            </a:ln>
          </a:bottom>
          <a:insideH>
            <a:ln w="12700" cap="flat">
              <a:solidFill>
                <a:srgbClr val="A1A3A7"/>
              </a:solidFill>
              <a:prstDash val="solid"/>
              <a:miter lim="400000"/>
            </a:ln>
          </a:insideH>
          <a:insideV>
            <a:ln w="12700" cap="flat">
              <a:solidFill>
                <a:srgbClr val="A1A3A7"/>
              </a:solidFill>
              <a:prstDash val="solid"/>
              <a:miter lim="400000"/>
            </a:ln>
          </a:insideV>
        </a:tcBdr>
        <a:fill>
          <a:noFill/>
        </a:fill>
      </a:tcStyle>
    </a:wholeTbl>
    <a:band2H>
      <a:tcTxStyle/>
      <a:tcStyle>
        <a:tcBdr/>
        <a:fill>
          <a:solidFill>
            <a:srgbClr val="91908C">
              <a:alpha val="15000"/>
            </a:srgbClr>
          </a:solidFill>
        </a:fill>
      </a:tcStyle>
    </a:band2H>
    <a:firstCol>
      <a:tcTxStyle b="off" i="off">
        <a:font>
          <a:latin typeface="Helvetica Neue"/>
          <a:ea typeface="Helvetica Neue"/>
          <a:cs typeface="Helvetica Neue"/>
        </a:font>
        <a:srgbClr val="FFFFFF"/>
      </a:tcTxStyle>
      <a:tcStyle>
        <a:tcBdr>
          <a:left>
            <a:ln w="12700" cap="flat">
              <a:solidFill>
                <a:srgbClr val="A1A3A7"/>
              </a:solidFill>
              <a:prstDash val="solid"/>
              <a:miter lim="400000"/>
            </a:ln>
          </a:left>
          <a:right>
            <a:ln w="12700" cap="flat">
              <a:solidFill>
                <a:srgbClr val="A1A3A7"/>
              </a:solidFill>
              <a:prstDash val="solid"/>
              <a:miter lim="400000"/>
            </a:ln>
          </a:right>
          <a:top>
            <a:ln w="12700" cap="flat">
              <a:solidFill>
                <a:srgbClr val="A1A3A7"/>
              </a:solidFill>
              <a:prstDash val="solid"/>
              <a:miter lim="400000"/>
            </a:ln>
          </a:top>
          <a:bottom>
            <a:ln w="12700" cap="flat">
              <a:solidFill>
                <a:srgbClr val="A1A3A7"/>
              </a:solidFill>
              <a:prstDash val="solid"/>
              <a:miter lim="400000"/>
            </a:ln>
          </a:bottom>
          <a:insideH>
            <a:ln w="12700" cap="flat">
              <a:solidFill>
                <a:srgbClr val="A1A3A7"/>
              </a:solidFill>
              <a:prstDash val="solid"/>
              <a:miter lim="400000"/>
            </a:ln>
          </a:insideH>
          <a:insideV>
            <a:ln w="12700" cap="flat">
              <a:solidFill>
                <a:srgbClr val="A1A3A7"/>
              </a:solidFill>
              <a:prstDash val="solid"/>
              <a:miter lim="400000"/>
            </a:ln>
          </a:insideV>
        </a:tcBdr>
        <a:fill>
          <a:noFill/>
        </a:fill>
      </a:tcStyle>
    </a:firstCol>
    <a:lastRow>
      <a:tcTxStyle b="off" i="off">
        <a:font>
          <a:latin typeface="Helvetica Neue"/>
          <a:ea typeface="Helvetica Neue"/>
          <a:cs typeface="Helvetica Neue"/>
        </a:font>
        <a:srgbClr val="818181"/>
      </a:tcTxStyle>
      <a:tcStyle>
        <a:tcBdr>
          <a:left>
            <a:ln w="12700" cap="flat">
              <a:solidFill>
                <a:srgbClr val="A1A3A7"/>
              </a:solidFill>
              <a:prstDash val="solid"/>
              <a:miter lim="400000"/>
            </a:ln>
          </a:left>
          <a:right>
            <a:ln w="12700" cap="flat">
              <a:solidFill>
                <a:srgbClr val="A1A3A7"/>
              </a:solidFill>
              <a:prstDash val="solid"/>
              <a:miter lim="400000"/>
            </a:ln>
          </a:right>
          <a:top>
            <a:ln w="25400" cap="flat">
              <a:solidFill>
                <a:srgbClr val="66635E"/>
              </a:solidFill>
              <a:prstDash val="solid"/>
              <a:miter lim="400000"/>
            </a:ln>
          </a:top>
          <a:bottom>
            <a:ln w="12700" cap="flat">
              <a:solidFill>
                <a:srgbClr val="A1A3A7"/>
              </a:solidFill>
              <a:prstDash val="solid"/>
              <a:miter lim="400000"/>
            </a:ln>
          </a:bottom>
          <a:insideH>
            <a:ln w="12700" cap="flat">
              <a:solidFill>
                <a:srgbClr val="A1A3A7"/>
              </a:solidFill>
              <a:prstDash val="solid"/>
              <a:miter lim="400000"/>
            </a:ln>
          </a:insideH>
          <a:insideV>
            <a:ln w="12700" cap="flat">
              <a:solidFill>
                <a:srgbClr val="A1A3A7"/>
              </a:solidFill>
              <a:prstDash val="solid"/>
              <a:miter lim="400000"/>
            </a:ln>
          </a:insideV>
        </a:tcBdr>
        <a:fill>
          <a:noFill/>
        </a:fill>
      </a:tcStyle>
    </a:lastRow>
    <a:firstRow>
      <a:tcTxStyle b="off" i="off">
        <a:font>
          <a:latin typeface="Helvetica Neue"/>
          <a:ea typeface="Helvetica Neue"/>
          <a:cs typeface="Helvetica Neue"/>
        </a:font>
        <a:srgbClr val="FFFFFF"/>
      </a:tcTxStyle>
      <a:tcStyle>
        <a:tcBdr>
          <a:left>
            <a:ln w="12700" cap="flat">
              <a:solidFill>
                <a:srgbClr val="A1A3A7"/>
              </a:solidFill>
              <a:prstDash val="solid"/>
              <a:miter lim="400000"/>
            </a:ln>
          </a:left>
          <a:right>
            <a:ln w="12700" cap="flat">
              <a:solidFill>
                <a:srgbClr val="A1A3A7"/>
              </a:solidFill>
              <a:prstDash val="solid"/>
              <a:miter lim="400000"/>
            </a:ln>
          </a:right>
          <a:top>
            <a:ln w="12700" cap="flat">
              <a:solidFill>
                <a:srgbClr val="A1A3A7"/>
              </a:solidFill>
              <a:prstDash val="solid"/>
              <a:miter lim="400000"/>
            </a:ln>
          </a:top>
          <a:bottom>
            <a:ln w="12700" cap="flat">
              <a:solidFill>
                <a:srgbClr val="A1A3A7"/>
              </a:solidFill>
              <a:prstDash val="solid"/>
              <a:miter lim="400000"/>
            </a:ln>
          </a:bottom>
          <a:insideH>
            <a:ln w="12700" cap="flat">
              <a:solidFill>
                <a:srgbClr val="A1A3A7"/>
              </a:solidFill>
              <a:prstDash val="solid"/>
              <a:miter lim="400000"/>
            </a:ln>
          </a:insideH>
          <a:insideV>
            <a:ln w="12700" cap="flat">
              <a:solidFill>
                <a:srgbClr val="A1A3A7"/>
              </a:solidFill>
              <a:prstDash val="solid"/>
              <a:miter lim="400000"/>
            </a:ln>
          </a:insideV>
        </a:tcBdr>
        <a:fill>
          <a:noFill/>
        </a:fill>
      </a:tcStyle>
    </a:firstRow>
  </a:tblStyle>
  <a:tblStyle styleId="{C7B018BB-80A7-4F77-B60F-C8B233D01FF8}" styleName="">
    <a:tblBg/>
    <a:wholeTbl>
      <a:tcTxStyle b="off" i="off">
        <a:font>
          <a:latin typeface="Helvetica Neue"/>
          <a:ea typeface="Helvetica Neue"/>
          <a:cs typeface="Helvetica Neue"/>
        </a:font>
        <a:srgbClr val="818181"/>
      </a:tcTxStyle>
      <a:tcStyle>
        <a:tcBdr>
          <a:left>
            <a:ln w="12700" cap="flat">
              <a:solidFill>
                <a:srgbClr val="D6D5CB"/>
              </a:solidFill>
              <a:prstDash val="solid"/>
              <a:miter lim="400000"/>
            </a:ln>
          </a:left>
          <a:right>
            <a:ln w="12700" cap="flat">
              <a:solidFill>
                <a:srgbClr val="D6D5CB"/>
              </a:solidFill>
              <a:prstDash val="solid"/>
              <a:miter lim="400000"/>
            </a:ln>
          </a:right>
          <a:top>
            <a:ln w="12700" cap="flat">
              <a:solidFill>
                <a:srgbClr val="D6D5CB"/>
              </a:solidFill>
              <a:prstDash val="solid"/>
              <a:miter lim="400000"/>
            </a:ln>
          </a:top>
          <a:bottom>
            <a:ln w="12700" cap="flat">
              <a:solidFill>
                <a:srgbClr val="D6D5CB"/>
              </a:solidFill>
              <a:prstDash val="solid"/>
              <a:miter lim="400000"/>
            </a:ln>
          </a:bottom>
          <a:insideH>
            <a:ln w="12700" cap="flat">
              <a:solidFill>
                <a:srgbClr val="D6D5CB"/>
              </a:solidFill>
              <a:prstDash val="solid"/>
              <a:miter lim="400000"/>
            </a:ln>
          </a:insideH>
          <a:insideV>
            <a:ln w="12700" cap="flat">
              <a:solidFill>
                <a:srgbClr val="D6D5CB"/>
              </a:solidFill>
              <a:prstDash val="solid"/>
              <a:miter lim="400000"/>
            </a:ln>
          </a:insideV>
        </a:tcBdr>
        <a:fill>
          <a:noFill/>
        </a:fill>
      </a:tcStyle>
    </a:wholeTbl>
    <a:band2H>
      <a:tcTxStyle/>
      <a:tcStyle>
        <a:tcBdr/>
        <a:fill>
          <a:solidFill>
            <a:srgbClr val="91908C">
              <a:alpha val="15000"/>
            </a:srgbClr>
          </a:solidFill>
        </a:fill>
      </a:tcStyle>
    </a:band2H>
    <a:firstCol>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5CB"/>
              </a:solidFill>
              <a:prstDash val="solid"/>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5CB"/>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Helvetica Neue"/>
          <a:ea typeface="Helvetica Neue"/>
          <a:cs typeface="Helvetica Neue"/>
        </a:font>
        <a:srgbClr val="818181"/>
      </a:tcTxStyle>
      <a:tcStyle>
        <a:tcBdr>
          <a:left>
            <a:ln w="12700" cap="flat">
              <a:solidFill>
                <a:schemeClr val="accent3">
                  <a:satOff val="9881"/>
                  <a:lumOff val="-13155"/>
                  <a:alpha val="85000"/>
                </a:schemeClr>
              </a:solidFill>
              <a:prstDash val="solid"/>
              <a:miter lim="400000"/>
            </a:ln>
          </a:left>
          <a:right>
            <a:ln w="12700" cap="flat">
              <a:solidFill>
                <a:schemeClr val="accent3">
                  <a:satOff val="9881"/>
                  <a:lumOff val="-13155"/>
                  <a:alpha val="85000"/>
                </a:schemeClr>
              </a:solidFill>
              <a:prstDash val="solid"/>
              <a:miter lim="400000"/>
            </a:ln>
          </a:right>
          <a:top>
            <a:ln w="12700" cap="flat">
              <a:solidFill>
                <a:schemeClr val="accent3">
                  <a:satOff val="9881"/>
                  <a:lumOff val="-13155"/>
                  <a:alpha val="85000"/>
                </a:schemeClr>
              </a:solidFill>
              <a:prstDash val="solid"/>
              <a:miter lim="400000"/>
            </a:ln>
          </a:top>
          <a:bottom>
            <a:ln w="12700" cap="flat">
              <a:solidFill>
                <a:schemeClr val="accent3">
                  <a:satOff val="9881"/>
                  <a:lumOff val="-13155"/>
                  <a:alpha val="85000"/>
                </a:schemeClr>
              </a:solidFill>
              <a:prstDash val="solid"/>
              <a:miter lim="400000"/>
            </a:ln>
          </a:bottom>
          <a:insideH>
            <a:ln w="12700" cap="flat">
              <a:solidFill>
                <a:schemeClr val="accent3">
                  <a:satOff val="9881"/>
                  <a:lumOff val="-13155"/>
                  <a:alpha val="85000"/>
                </a:schemeClr>
              </a:solidFill>
              <a:prstDash val="solid"/>
              <a:miter lim="400000"/>
            </a:ln>
          </a:insideH>
          <a:insideV>
            <a:ln w="12700" cap="flat">
              <a:solidFill>
                <a:schemeClr val="accent3">
                  <a:satOff val="9881"/>
                  <a:lumOff val="-13155"/>
                  <a:alpha val="85000"/>
                </a:schemeClr>
              </a:solidFill>
              <a:prstDash val="solid"/>
              <a:miter lim="400000"/>
            </a:ln>
          </a:insideV>
        </a:tcBdr>
        <a:fill>
          <a:noFill/>
        </a:fill>
      </a:tcStyle>
    </a:wholeTbl>
    <a:band2H>
      <a:tcTxStyle/>
      <a:tcStyle>
        <a:tcBdr/>
        <a:fill>
          <a:solidFill>
            <a:srgbClr val="91908C">
              <a:alpha val="15000"/>
            </a:srgbClr>
          </a:solidFill>
        </a:fill>
      </a:tcStyle>
    </a:band2H>
    <a:firstCol>
      <a:tcTxStyle b="off" i="off">
        <a:font>
          <a:latin typeface="Helvetica Neue"/>
          <a:ea typeface="Helvetica Neue"/>
          <a:cs typeface="Helvetica Neue"/>
        </a:font>
        <a:srgbClr val="FFFFFF"/>
      </a:tcTxStyle>
      <a:tcStyle>
        <a:tcBdr>
          <a:left>
            <a:ln w="12700" cap="flat">
              <a:solidFill>
                <a:schemeClr val="accent3">
                  <a:satOff val="9881"/>
                  <a:lumOff val="-13155"/>
                </a:schemeClr>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5CB"/>
              </a:solidFill>
              <a:prstDash val="solid"/>
              <a:miter lim="400000"/>
            </a:ln>
          </a:insideV>
        </a:tcBdr>
        <a:fill>
          <a:noFill/>
        </a:fill>
      </a:tcStyle>
    </a:firstCol>
    <a:lastRow>
      <a:tcTxStyle b="off" i="off">
        <a:font>
          <a:latin typeface="Helvetica Neue"/>
          <a:ea typeface="Helvetica Neue"/>
          <a:cs typeface="Helvetica Neue"/>
        </a:font>
        <a:srgbClr val="818181"/>
      </a:tcTxStyle>
      <a:tcStyle>
        <a:tcBdr>
          <a:left>
            <a:ln w="12700" cap="flat">
              <a:noFill/>
              <a:miter lim="400000"/>
            </a:ln>
          </a:left>
          <a:right>
            <a:ln w="12700" cap="flat">
              <a:noFill/>
              <a:miter lim="400000"/>
            </a:ln>
          </a:right>
          <a:top>
            <a:ln w="25400" cap="flat">
              <a:solidFill>
                <a:schemeClr val="accent3">
                  <a:satOff val="9881"/>
                  <a:lumOff val="-13155"/>
                </a:schemeClr>
              </a:solidFill>
              <a:prstDash val="solid"/>
              <a:miter lim="400000"/>
            </a:ln>
          </a:top>
          <a:bottom>
            <a:ln w="12700" cap="flat">
              <a:solidFill>
                <a:schemeClr val="accent3">
                  <a:satOff val="9881"/>
                  <a:lumOff val="-13155"/>
                </a:schemeClr>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solidFill>
                <a:srgbClr val="87660E">
                  <a:alpha val="85000"/>
                </a:srgbClr>
              </a:solidFill>
              <a:prstDash val="solid"/>
              <a:miter lim="400000"/>
            </a:ln>
          </a:left>
          <a:right>
            <a:ln w="12700" cap="flat">
              <a:solidFill>
                <a:srgbClr val="87660E">
                  <a:alpha val="85000"/>
                </a:srgbClr>
              </a:solidFill>
              <a:prstDash val="solid"/>
              <a:miter lim="400000"/>
            </a:ln>
          </a:right>
          <a:top>
            <a:ln w="12700" cap="flat">
              <a:solidFill>
                <a:schemeClr val="accent3">
                  <a:satOff val="9881"/>
                  <a:lumOff val="-13155"/>
                </a:schemeClr>
              </a:solidFill>
              <a:prstDash val="solid"/>
              <a:miter lim="400000"/>
            </a:ln>
          </a:top>
          <a:bottom>
            <a:ln w="12700" cap="flat">
              <a:noFill/>
              <a:miter lim="400000"/>
            </a:ln>
          </a:bottom>
          <a:insideH>
            <a:ln w="12700" cap="flat">
              <a:solidFill>
                <a:srgbClr val="87660E">
                  <a:alpha val="85000"/>
                </a:srgbClr>
              </a:solidFill>
              <a:prstDash val="solid"/>
              <a:miter lim="400000"/>
            </a:ln>
          </a:insideH>
          <a:insideV>
            <a:ln w="12700" cap="flat">
              <a:solidFill>
                <a:srgbClr val="87660E">
                  <a:alpha val="85000"/>
                </a:srgbClr>
              </a:solidFill>
              <a:prstDash val="solid"/>
              <a:miter lim="400000"/>
            </a:ln>
          </a:insideV>
        </a:tcBdr>
        <a:fill>
          <a:noFill/>
        </a:fill>
      </a:tcStyle>
    </a:firstRow>
  </a:tblStyle>
  <a:tblStyle styleId="{CF821DB8-F4EB-4A41-A1BA-3FCAFE7338EE}" styleName="">
    <a:tblBg/>
    <a:wholeTbl>
      <a:tcTxStyle b="off" i="off">
        <a:font>
          <a:latin typeface="Helvetica Neue"/>
          <a:ea typeface="Helvetica Neue"/>
          <a:cs typeface="Helvetica Neue"/>
        </a:font>
        <a:srgbClr val="818181"/>
      </a:tcTxStyle>
      <a:tcStyle>
        <a:tcBdr>
          <a:left>
            <a:ln w="25400" cap="rnd">
              <a:solidFill>
                <a:srgbClr val="A2A1A6"/>
              </a:solidFill>
              <a:custDash>
                <a:ds d="100000" sp="200000"/>
              </a:custDash>
              <a:miter lim="400000"/>
            </a:ln>
          </a:left>
          <a:right>
            <a:ln w="25400" cap="rnd">
              <a:solidFill>
                <a:srgbClr val="A2A1A6"/>
              </a:solidFill>
              <a:custDash>
                <a:ds d="100000" sp="200000"/>
              </a:custDash>
              <a:miter lim="400000"/>
            </a:ln>
          </a:right>
          <a:top>
            <a:ln w="12700" cap="flat">
              <a:solidFill>
                <a:srgbClr val="A1A3A7"/>
              </a:solidFill>
              <a:prstDash val="solid"/>
              <a:miter lim="400000"/>
            </a:ln>
          </a:top>
          <a:bottom>
            <a:ln w="12700" cap="flat">
              <a:solidFill>
                <a:srgbClr val="A1A3A7"/>
              </a:solidFill>
              <a:prstDash val="solid"/>
              <a:miter lim="400000"/>
            </a:ln>
          </a:bottom>
          <a:insideH>
            <a:ln w="12700" cap="flat">
              <a:solidFill>
                <a:srgbClr val="A1A3A7"/>
              </a:solidFill>
              <a:prstDash val="solid"/>
              <a:miter lim="400000"/>
            </a:ln>
          </a:insideH>
          <a:insideV>
            <a:ln w="25400" cap="rnd">
              <a:solidFill>
                <a:srgbClr val="A2A1A6"/>
              </a:solidFill>
              <a:custDash>
                <a:ds d="100000" sp="200000"/>
              </a:custDash>
              <a:miter lim="400000"/>
            </a:ln>
          </a:insideV>
        </a:tcBdr>
        <a:fill>
          <a:noFill/>
        </a:fill>
      </a:tcStyle>
    </a:wholeTbl>
    <a:band2H>
      <a:tcTxStyle/>
      <a:tcStyle>
        <a:tcBdr/>
        <a:fill>
          <a:solidFill>
            <a:srgbClr val="91908C">
              <a:alpha val="15000"/>
            </a:srgbClr>
          </a:solidFill>
        </a:fill>
      </a:tcStyle>
    </a:band2H>
    <a:firstCol>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Helvetica Neue"/>
          <a:ea typeface="Helvetica Neue"/>
          <a:cs typeface="Helvetica Neue"/>
        </a:font>
        <a:srgbClr val="FFFFFF"/>
      </a:tcTxStyle>
      <a:tcStyle>
        <a:tcBdr>
          <a:left>
            <a:ln w="25400" cap="rnd">
              <a:solidFill>
                <a:srgbClr val="A1A3A7"/>
              </a:solidFill>
              <a:custDash>
                <a:ds d="100000" sp="200000"/>
              </a:custDash>
              <a:miter lim="400000"/>
            </a:ln>
          </a:left>
          <a:right>
            <a:ln w="25400" cap="rnd">
              <a:solidFill>
                <a:srgbClr val="A1A3A7"/>
              </a:solidFill>
              <a:custDash>
                <a:ds d="100000" sp="200000"/>
              </a:custDash>
              <a:miter lim="400000"/>
            </a:ln>
          </a:right>
          <a:top>
            <a:ln w="12700" cap="flat">
              <a:noFill/>
              <a:miter lim="400000"/>
            </a:ln>
          </a:top>
          <a:bottom>
            <a:ln w="12700" cap="flat">
              <a:noFill/>
              <a:miter lim="400000"/>
            </a:ln>
          </a:bottom>
          <a:insideH>
            <a:ln w="12700" cap="flat">
              <a:noFill/>
              <a:miter lim="400000"/>
            </a:ln>
          </a:insideH>
          <a:insideV>
            <a:ln w="25400" cap="rnd">
              <a:solidFill>
                <a:srgbClr val="A1A3A7"/>
              </a:solidFill>
              <a:custDash>
                <a:ds d="100000" sp="200000"/>
              </a:custDash>
              <a:miter lim="400000"/>
            </a:ln>
          </a:insideV>
        </a:tcBdr>
        <a:fill>
          <a:noFill/>
        </a:fill>
      </a:tcStyle>
    </a:lastRow>
    <a:firstRow>
      <a:tcTxStyle b="off" i="off">
        <a:font>
          <a:latin typeface="Helvetica Neue"/>
          <a:ea typeface="Helvetica Neue"/>
          <a:cs typeface="Helvetica Neue"/>
        </a:font>
        <a:srgbClr val="FFFFFF"/>
      </a:tcTxStyle>
      <a:tcStyle>
        <a:tcBdr>
          <a:left>
            <a:ln w="25400" cap="rnd">
              <a:solidFill>
                <a:srgbClr val="A1A3A7"/>
              </a:solidFill>
              <a:custDash>
                <a:ds d="100000" sp="200000"/>
              </a:custDash>
              <a:miter lim="400000"/>
            </a:ln>
          </a:left>
          <a:right>
            <a:ln w="25400" cap="rnd">
              <a:solidFill>
                <a:srgbClr val="A1A3A7"/>
              </a:solidFill>
              <a:custDash>
                <a:ds d="100000" sp="200000"/>
              </a:custDash>
              <a:miter lim="400000"/>
            </a:ln>
          </a:right>
          <a:top>
            <a:ln w="12700" cap="flat">
              <a:noFill/>
              <a:miter lim="400000"/>
            </a:ln>
          </a:top>
          <a:bottom>
            <a:ln w="12700" cap="flat">
              <a:noFill/>
              <a:miter lim="400000"/>
            </a:ln>
          </a:bottom>
          <a:insideH>
            <a:ln w="12700" cap="flat">
              <a:noFill/>
              <a:miter lim="400000"/>
            </a:ln>
          </a:insideH>
          <a:insideV>
            <a:ln w="25400" cap="rnd">
              <a:solidFill>
                <a:srgbClr val="A1A3A7"/>
              </a:solidFill>
              <a:custDash>
                <a:ds d="100000" sp="200000"/>
              </a:custDash>
              <a:miter lim="400000"/>
            </a:ln>
          </a:insideV>
        </a:tcBdr>
        <a:fill>
          <a:noFill/>
        </a:fill>
      </a:tcStyle>
    </a:firstRow>
  </a:tblStyle>
  <a:tblStyle styleId="{33BA23B1-9221-436E-865A-0063620EA4FD}" styleName="">
    <a:tblBg/>
    <a:wholeTbl>
      <a:tcTxStyle b="off" i="off">
        <a:font>
          <a:latin typeface="Helvetica Neue"/>
          <a:ea typeface="Helvetica Neue"/>
          <a:cs typeface="Helvetica Neue"/>
        </a:font>
        <a:srgbClr val="818181"/>
      </a:tcTxStyle>
      <a:tcStyle>
        <a:tcBdr>
          <a:left>
            <a:ln w="12700" cap="flat">
              <a:solidFill>
                <a:srgbClr val="AEADA0"/>
              </a:solidFill>
              <a:prstDash val="solid"/>
              <a:miter lim="400000"/>
            </a:ln>
          </a:left>
          <a:right>
            <a:ln w="12700" cap="flat">
              <a:solidFill>
                <a:srgbClr val="AEADA0"/>
              </a:solidFill>
              <a:prstDash val="solid"/>
              <a:miter lim="400000"/>
            </a:ln>
          </a:right>
          <a:top>
            <a:ln w="12700" cap="flat">
              <a:solidFill>
                <a:srgbClr val="AEADA0"/>
              </a:solidFill>
              <a:prstDash val="solid"/>
              <a:miter lim="400000"/>
            </a:ln>
          </a:top>
          <a:bottom>
            <a:ln w="12700" cap="flat">
              <a:solidFill>
                <a:srgbClr val="AEADA0"/>
              </a:solidFill>
              <a:prstDash val="solid"/>
              <a:miter lim="400000"/>
            </a:ln>
          </a:bottom>
          <a:insideH>
            <a:ln w="12700" cap="flat">
              <a:solidFill>
                <a:srgbClr val="AEADA0"/>
              </a:solidFill>
              <a:prstDash val="solid"/>
              <a:miter lim="400000"/>
            </a:ln>
          </a:insideH>
          <a:insideV>
            <a:ln w="12700" cap="flat">
              <a:solidFill>
                <a:srgbClr val="AEADA0"/>
              </a:solidFill>
              <a:prstDash val="solid"/>
              <a:miter lim="400000"/>
            </a:ln>
          </a:insideV>
        </a:tcBdr>
        <a:fill>
          <a:noFill/>
        </a:fill>
      </a:tcStyle>
    </a:wholeTbl>
    <a:band2H>
      <a:tcTxStyle/>
      <a:tcStyle>
        <a:tcBdr/>
        <a:fill>
          <a:solidFill>
            <a:srgbClr val="91908C">
              <a:alpha val="15000"/>
            </a:srgbClr>
          </a:solidFill>
        </a:fill>
      </a:tcStyle>
    </a:band2H>
    <a:firstCol>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2708684C-4D16-4618-839F-0558EEFCDFE6}" styleName="">
    <a:tblBg/>
    <a:wholeTbl>
      <a:tcTxStyle b="off" i="off">
        <a:font>
          <a:latin typeface="Helvetica Neue"/>
          <a:ea typeface="Helvetica Neue"/>
          <a:cs typeface="Helvetica Neue"/>
        </a:font>
        <a:srgbClr val="818181"/>
      </a:tcTxStyle>
      <a:tcStyle>
        <a:tcBdr>
          <a:left>
            <a:ln w="25400" cap="rnd">
              <a:solidFill>
                <a:srgbClr val="83827D"/>
              </a:solidFill>
              <a:custDash>
                <a:ds d="100000" sp="200000"/>
              </a:custDash>
              <a:miter lim="400000"/>
            </a:ln>
          </a:left>
          <a:right>
            <a:ln w="25400" cap="rnd">
              <a:solidFill>
                <a:srgbClr val="83827D"/>
              </a:solidFill>
              <a:custDash>
                <a:ds d="100000" sp="200000"/>
              </a:custDash>
              <a:miter lim="400000"/>
            </a:ln>
          </a:right>
          <a:top>
            <a:ln w="25400" cap="rnd">
              <a:solidFill>
                <a:srgbClr val="83827D"/>
              </a:solidFill>
              <a:custDash>
                <a:ds d="100000" sp="200000"/>
              </a:custDash>
              <a:miter lim="400000"/>
            </a:ln>
          </a:top>
          <a:bottom>
            <a:ln w="25400" cap="rnd">
              <a:solidFill>
                <a:srgbClr val="83827D"/>
              </a:solidFill>
              <a:custDash>
                <a:ds d="100000" sp="200000"/>
              </a:custDash>
              <a:miter lim="400000"/>
            </a:ln>
          </a:bottom>
          <a:insideH>
            <a:ln w="25400" cap="rnd">
              <a:solidFill>
                <a:srgbClr val="83827D"/>
              </a:solidFill>
              <a:custDash>
                <a:ds d="100000" sp="200000"/>
              </a:custDash>
              <a:miter lim="400000"/>
            </a:ln>
          </a:insideH>
          <a:insideV>
            <a:ln w="25400" cap="rnd">
              <a:solidFill>
                <a:srgbClr val="83827D"/>
              </a:solidFill>
              <a:custDash>
                <a:ds d="100000" sp="200000"/>
              </a:custDash>
              <a:miter lim="400000"/>
            </a:ln>
          </a:insideV>
        </a:tcBdr>
        <a:fill>
          <a:noFill/>
        </a:fill>
      </a:tcStyle>
    </a:wholeTbl>
    <a:band2H>
      <a:tcTxStyle/>
      <a:tcStyle>
        <a:tcBdr/>
        <a:fill>
          <a:solidFill>
            <a:srgbClr val="91908C">
              <a:alpha val="15000"/>
            </a:srgbClr>
          </a:solidFill>
        </a:fill>
      </a:tcStyle>
    </a:band2H>
    <a:firstCol>
      <a:tcTxStyle b="off" i="off">
        <a:font>
          <a:latin typeface="Helvetica Neue"/>
          <a:ea typeface="Helvetica Neue"/>
          <a:cs typeface="Helvetica Neue"/>
        </a:font>
        <a:srgbClr val="818181"/>
      </a:tcTxStyle>
      <a:tcStyle>
        <a:tcBdr>
          <a:left>
            <a:ln w="12700" cap="flat">
              <a:noFill/>
              <a:miter lim="400000"/>
            </a:ln>
          </a:left>
          <a:right>
            <a:ln w="25400" cap="flat">
              <a:solidFill>
                <a:srgbClr val="83827D"/>
              </a:solidFill>
              <a:prstDash val="solid"/>
              <a:miter lim="400000"/>
            </a:ln>
          </a:right>
          <a:top>
            <a:ln w="25400" cap="rnd">
              <a:solidFill>
                <a:srgbClr val="83827D"/>
              </a:solidFill>
              <a:custDash>
                <a:ds d="100000" sp="200000"/>
              </a:custDash>
              <a:miter lim="400000"/>
            </a:ln>
          </a:top>
          <a:bottom>
            <a:ln w="25400" cap="rnd">
              <a:solidFill>
                <a:srgbClr val="83827D"/>
              </a:solidFill>
              <a:custDash>
                <a:ds d="100000" sp="200000"/>
              </a:custDash>
              <a:miter lim="400000"/>
            </a:ln>
          </a:bottom>
          <a:insideH>
            <a:ln w="25400" cap="rnd">
              <a:solidFill>
                <a:srgbClr val="83827D"/>
              </a:solidFill>
              <a:custDash>
                <a:ds d="100000" sp="200000"/>
              </a:custDash>
              <a:miter lim="400000"/>
            </a:ln>
          </a:insideH>
          <a:insideV>
            <a:ln w="25400" cap="flat">
              <a:solidFill>
                <a:srgbClr val="83827D"/>
              </a:solidFill>
              <a:prstDash val="solid"/>
              <a:miter lim="400000"/>
            </a:ln>
          </a:insideV>
        </a:tcBdr>
        <a:fill>
          <a:noFill/>
        </a:fill>
      </a:tcStyle>
    </a:firstCol>
    <a:lastRow>
      <a:tcTxStyle b="off" i="off">
        <a:font>
          <a:latin typeface="Helvetica Neue"/>
          <a:ea typeface="Helvetica Neue"/>
          <a:cs typeface="Helvetica Neue"/>
        </a:font>
        <a:srgbClr val="818181"/>
      </a:tcTxStyle>
      <a:tcStyle>
        <a:tcBdr>
          <a:left>
            <a:ln w="25400" cap="rnd">
              <a:solidFill>
                <a:srgbClr val="83827D"/>
              </a:solidFill>
              <a:custDash>
                <a:ds d="100000" sp="200000"/>
              </a:custDash>
              <a:miter lim="400000"/>
            </a:ln>
          </a:left>
          <a:right>
            <a:ln w="25400" cap="rnd">
              <a:solidFill>
                <a:srgbClr val="83827D"/>
              </a:solidFill>
              <a:custDash>
                <a:ds d="100000" sp="200000"/>
              </a:custDash>
              <a:miter lim="400000"/>
            </a:ln>
          </a:right>
          <a:top>
            <a:ln w="25400" cap="flat">
              <a:solidFill>
                <a:srgbClr val="83827D"/>
              </a:solidFill>
              <a:prstDash val="solid"/>
              <a:miter lim="400000"/>
            </a:ln>
          </a:top>
          <a:bottom>
            <a:ln w="12700" cap="flat">
              <a:noFill/>
              <a:miter lim="400000"/>
            </a:ln>
          </a:bottom>
          <a:insideH>
            <a:ln w="12700" cap="flat">
              <a:noFill/>
              <a:miter lim="400000"/>
            </a:ln>
          </a:insideH>
          <a:insideV>
            <a:ln w="25400" cap="rnd">
              <a:solidFill>
                <a:srgbClr val="83827D"/>
              </a:solidFill>
              <a:custDash>
                <a:ds d="100000" sp="200000"/>
              </a:custDash>
              <a:miter lim="400000"/>
            </a:ln>
          </a:insideV>
        </a:tcBdr>
        <a:fill>
          <a:noFill/>
        </a:fill>
      </a:tcStyle>
    </a:lastRow>
    <a:firstRow>
      <a:tcTxStyle b="off" i="off">
        <a:font>
          <a:latin typeface="Helvetica Neue"/>
          <a:ea typeface="Helvetica Neue"/>
          <a:cs typeface="Helvetica Neue"/>
        </a:font>
        <a:srgbClr val="818181"/>
      </a:tcTxStyle>
      <a:tcStyle>
        <a:tcBdr>
          <a:left>
            <a:ln w="25400" cap="rnd">
              <a:solidFill>
                <a:srgbClr val="83827D"/>
              </a:solidFill>
              <a:custDash>
                <a:ds d="100000" sp="200000"/>
              </a:custDash>
              <a:miter lim="400000"/>
            </a:ln>
          </a:left>
          <a:right>
            <a:ln w="25400" cap="rnd">
              <a:solidFill>
                <a:srgbClr val="83827D"/>
              </a:solidFill>
              <a:custDash>
                <a:ds d="100000" sp="200000"/>
              </a:custDash>
              <a:miter lim="400000"/>
            </a:ln>
          </a:right>
          <a:top>
            <a:ln w="12700" cap="flat">
              <a:noFill/>
              <a:miter lim="400000"/>
            </a:ln>
          </a:top>
          <a:bottom>
            <a:ln w="25400" cap="flat">
              <a:solidFill>
                <a:srgbClr val="83827D"/>
              </a:solidFill>
              <a:prstDash val="solid"/>
              <a:miter lim="400000"/>
            </a:ln>
          </a:bottom>
          <a:insideH>
            <a:ln w="12700" cap="flat">
              <a:noFill/>
              <a:miter lim="400000"/>
            </a:ln>
          </a:insideH>
          <a:insideV>
            <a:ln w="25400" cap="rnd">
              <a:solidFill>
                <a:srgbClr val="83827D"/>
              </a:solidFill>
              <a:custDash>
                <a:ds d="1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48"/>
    <p:restoredTop sz="94610"/>
  </p:normalViewPr>
  <p:slideViewPr>
    <p:cSldViewPr snapToGrid="0" snapToObjects="1">
      <p:cViewPr varScale="1">
        <p:scale>
          <a:sx n="59" d="100"/>
          <a:sy n="59" d="100"/>
        </p:scale>
        <p:origin x="70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1143000" y="685800"/>
            <a:ext cx="4572000" cy="3429000"/>
          </a:xfrm>
          <a:prstGeom prst="rect">
            <a:avLst/>
          </a:prstGeom>
        </p:spPr>
        <p:txBody>
          <a:bodyPr/>
          <a:lstStyle/>
          <a:p>
            <a:endParaRPr/>
          </a:p>
        </p:txBody>
      </p:sp>
      <p:sp>
        <p:nvSpPr>
          <p:cNvPr id="142" name="Shape 14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5103542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re et sous-titre">
    <p:spTree>
      <p:nvGrpSpPr>
        <p:cNvPr id="1" name=""/>
        <p:cNvGrpSpPr/>
        <p:nvPr/>
      </p:nvGrpSpPr>
      <p:grpSpPr>
        <a:xfrm>
          <a:off x="0" y="0"/>
          <a:ext cx="0" cy="0"/>
          <a:chOff x="0" y="0"/>
          <a:chExt cx="0" cy="0"/>
        </a:xfrm>
      </p:grpSpPr>
      <p:sp>
        <p:nvSpPr>
          <p:cNvPr id="12" name="Shape 12"/>
          <p:cNvSpPr>
            <a:spLocks noGrp="1"/>
          </p:cNvSpPr>
          <p:nvPr>
            <p:ph type="title"/>
          </p:nvPr>
        </p:nvSpPr>
        <p:spPr>
          <a:xfrm>
            <a:off x="1422400" y="5245100"/>
            <a:ext cx="10541000" cy="2628900"/>
          </a:xfrm>
          <a:prstGeom prst="rect">
            <a:avLst/>
          </a:prstGeom>
        </p:spPr>
        <p:txBody>
          <a:bodyPr anchor="b"/>
          <a:lstStyle>
            <a:lvl1pPr>
              <a:defRPr cap="all">
                <a:solidFill>
                  <a:srgbClr val="DEDEDE"/>
                </a:solidFill>
                <a:latin typeface="+mj-lt"/>
                <a:ea typeface="+mj-ea"/>
                <a:cs typeface="+mj-cs"/>
                <a:sym typeface="Helvetica Neue Bold Condensed"/>
              </a:defRPr>
            </a:lvl1pPr>
          </a:lstStyle>
          <a:p>
            <a:r>
              <a:t>Texte du titre</a:t>
            </a:r>
          </a:p>
        </p:txBody>
      </p:sp>
      <p:sp>
        <p:nvSpPr>
          <p:cNvPr id="13" name="Shape 13"/>
          <p:cNvSpPr>
            <a:spLocks noGrp="1"/>
          </p:cNvSpPr>
          <p:nvPr>
            <p:ph type="body" sz="quarter" idx="1"/>
          </p:nvPr>
        </p:nvSpPr>
        <p:spPr>
          <a:xfrm>
            <a:off x="1422400" y="7861300"/>
            <a:ext cx="10541000" cy="1371600"/>
          </a:xfrm>
          <a:prstGeom prst="rect">
            <a:avLst/>
          </a:prstGeom>
        </p:spPr>
        <p:txBody>
          <a:bodyPr anchor="t"/>
          <a:lstStyle>
            <a:lvl1pPr marL="0" indent="0">
              <a:spcBef>
                <a:spcPts val="0"/>
              </a:spcBef>
              <a:buSzTx/>
              <a:buNone/>
              <a:defRPr cap="all">
                <a:solidFill>
                  <a:srgbClr val="558AAB"/>
                </a:solidFill>
                <a:latin typeface="+mj-lt"/>
                <a:ea typeface="+mj-ea"/>
                <a:cs typeface="+mj-cs"/>
                <a:sym typeface="Helvetica Neue Bold Condensed"/>
              </a:defRPr>
            </a:lvl1pPr>
            <a:lvl2pPr marL="0" indent="228600">
              <a:spcBef>
                <a:spcPts val="0"/>
              </a:spcBef>
              <a:buSzTx/>
              <a:buNone/>
              <a:defRPr cap="all">
                <a:solidFill>
                  <a:srgbClr val="558AAB"/>
                </a:solidFill>
                <a:latin typeface="+mj-lt"/>
                <a:ea typeface="+mj-ea"/>
                <a:cs typeface="+mj-cs"/>
                <a:sym typeface="Helvetica Neue Bold Condensed"/>
              </a:defRPr>
            </a:lvl2pPr>
            <a:lvl3pPr marL="0" indent="457200">
              <a:spcBef>
                <a:spcPts val="0"/>
              </a:spcBef>
              <a:buSzTx/>
              <a:buNone/>
              <a:defRPr cap="all">
                <a:solidFill>
                  <a:srgbClr val="558AAB"/>
                </a:solidFill>
                <a:latin typeface="+mj-lt"/>
                <a:ea typeface="+mj-ea"/>
                <a:cs typeface="+mj-cs"/>
                <a:sym typeface="Helvetica Neue Bold Condensed"/>
              </a:defRPr>
            </a:lvl3pPr>
            <a:lvl4pPr marL="0" indent="685800">
              <a:spcBef>
                <a:spcPts val="0"/>
              </a:spcBef>
              <a:buSzTx/>
              <a:buNone/>
              <a:defRPr cap="all">
                <a:solidFill>
                  <a:srgbClr val="558AAB"/>
                </a:solidFill>
                <a:latin typeface="+mj-lt"/>
                <a:ea typeface="+mj-ea"/>
                <a:cs typeface="+mj-cs"/>
                <a:sym typeface="Helvetica Neue Bold Condensed"/>
              </a:defRPr>
            </a:lvl4pPr>
            <a:lvl5pPr marL="0" indent="914400">
              <a:spcBef>
                <a:spcPts val="0"/>
              </a:spcBef>
              <a:buSzTx/>
              <a:buNone/>
              <a:defRPr cap="all">
                <a:solidFill>
                  <a:srgbClr val="558AAB"/>
                </a:solidFill>
                <a:latin typeface="+mj-lt"/>
                <a:ea typeface="+mj-ea"/>
                <a:cs typeface="+mj-cs"/>
                <a:sym typeface="Helvetica Neue Bold Condensed"/>
              </a:defRPr>
            </a:lvl5pPr>
          </a:lstStyle>
          <a:p>
            <a:r>
              <a:t>Texte niveau 1</a:t>
            </a:r>
          </a:p>
          <a:p>
            <a:pPr lvl="1"/>
            <a:r>
              <a:t>Texte niveau 2</a:t>
            </a:r>
          </a:p>
          <a:p>
            <a:pPr lvl="2"/>
            <a:r>
              <a:t>Texte niveau 3</a:t>
            </a:r>
          </a:p>
          <a:p>
            <a:pPr lvl="3"/>
            <a:r>
              <a:t>Texte niveau 4</a:t>
            </a:r>
          </a:p>
          <a:p>
            <a:pPr lvl="4"/>
            <a:r>
              <a:t>Texte niveau 5</a:t>
            </a:r>
          </a:p>
        </p:txBody>
      </p:sp>
      <p:sp>
        <p:nvSpPr>
          <p:cNvPr id="14" name="Shape 14"/>
          <p:cNvSpPr/>
          <p:nvPr/>
        </p:nvSpPr>
        <p:spPr>
          <a:xfrm>
            <a:off x="279400" y="279400"/>
            <a:ext cx="12446000" cy="9220200"/>
          </a:xfrm>
          <a:prstGeom prst="rect">
            <a:avLst/>
          </a:prstGeom>
          <a:ln w="25400">
            <a:solidFill>
              <a:srgbClr val="005493"/>
            </a:solidFill>
            <a:miter lim="400000"/>
          </a:ln>
        </p:spPr>
        <p:txBody>
          <a:bodyPr lIns="50800" tIns="50800" rIns="50800" bIns="50800" anchor="ctr"/>
          <a:lstStyle/>
          <a:p>
            <a:endParaRPr/>
          </a:p>
        </p:txBody>
      </p:sp>
      <p:sp>
        <p:nvSpPr>
          <p:cNvPr id="15" name="Shape 15"/>
          <p:cNvSpPr>
            <a:spLocks noGrp="1"/>
          </p:cNvSpPr>
          <p:nvPr>
            <p:ph type="sldNum" sz="quarter" idx="2"/>
          </p:nvPr>
        </p:nvSpPr>
        <p:spPr>
          <a:xfrm>
            <a:off x="6349999" y="9474200"/>
            <a:ext cx="312015" cy="299822"/>
          </a:xfrm>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22" name="Shape 22"/>
          <p:cNvSpPr/>
          <p:nvPr/>
        </p:nvSpPr>
        <p:spPr>
          <a:xfrm>
            <a:off x="278468" y="8915400"/>
            <a:ext cx="1244693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3" name="Shape 23"/>
          <p:cNvSpPr/>
          <p:nvPr/>
        </p:nvSpPr>
        <p:spPr>
          <a:xfrm rot="5400000">
            <a:off x="4960888" y="9198807"/>
            <a:ext cx="5922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4" name="Shape 24"/>
          <p:cNvSpPr/>
          <p:nvPr/>
        </p:nvSpPr>
        <p:spPr>
          <a:xfrm>
            <a:off x="278468" y="7188200"/>
            <a:ext cx="1244693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5" name="Shape 25"/>
          <p:cNvSpPr/>
          <p:nvPr/>
        </p:nvSpPr>
        <p:spPr>
          <a:xfrm>
            <a:off x="279400" y="279400"/>
            <a:ext cx="12446000" cy="9220200"/>
          </a:xfrm>
          <a:prstGeom prst="rect">
            <a:avLst/>
          </a:prstGeom>
          <a:ln w="25400">
            <a:solidFill>
              <a:srgbClr val="83827D"/>
            </a:solidFill>
            <a:miter lim="400000"/>
          </a:ln>
        </p:spPr>
        <p:txBody>
          <a:bodyPr lIns="50800" tIns="50800" rIns="50800" bIns="50800" anchor="ctr"/>
          <a:lstStyle/>
          <a:p>
            <a:endParaRPr/>
          </a:p>
        </p:txBody>
      </p:sp>
      <p:sp>
        <p:nvSpPr>
          <p:cNvPr id="26" name="Shape 26"/>
          <p:cNvSpPr>
            <a:spLocks noGrp="1"/>
          </p:cNvSpPr>
          <p:nvPr>
            <p:ph type="body" sz="quarter" idx="13"/>
          </p:nvPr>
        </p:nvSpPr>
        <p:spPr>
          <a:xfrm>
            <a:off x="6359707" y="8877300"/>
            <a:ext cx="1189164" cy="647700"/>
          </a:xfrm>
          <a:prstGeom prst="rect">
            <a:avLst/>
          </a:prstGeom>
        </p:spPr>
        <p:txBody>
          <a:bodyPr wrap="none">
            <a:spAutoFit/>
          </a:bodyPr>
          <a:lstStyle>
            <a:lvl1pPr marL="0" indent="0">
              <a:spcBef>
                <a:spcPts val="0"/>
              </a:spcBef>
              <a:buSzTx/>
              <a:buNone/>
              <a:defRPr cap="all">
                <a:solidFill>
                  <a:srgbClr val="558AAB"/>
                </a:solidFill>
                <a:latin typeface="+mj-lt"/>
                <a:ea typeface="+mj-ea"/>
                <a:cs typeface="+mj-cs"/>
                <a:sym typeface="Helvetica Neue Bold Condensed"/>
              </a:defRPr>
            </a:lvl1pPr>
          </a:lstStyle>
          <a:p>
            <a:r>
              <a:t>NOM</a:t>
            </a:r>
          </a:p>
        </p:txBody>
      </p:sp>
      <p:sp>
        <p:nvSpPr>
          <p:cNvPr id="27" name="Shape 27"/>
          <p:cNvSpPr>
            <a:spLocks noGrp="1"/>
          </p:cNvSpPr>
          <p:nvPr>
            <p:ph type="body" sz="quarter" idx="14"/>
          </p:nvPr>
        </p:nvSpPr>
        <p:spPr>
          <a:xfrm>
            <a:off x="339858" y="7197750"/>
            <a:ext cx="935424" cy="374600"/>
          </a:xfrm>
          <a:prstGeom prst="rect">
            <a:avLst/>
          </a:prstGeom>
        </p:spPr>
        <p:txBody>
          <a:bodyPr wrap="none">
            <a:spAutoFit/>
          </a:bodyPr>
          <a:lstStyle>
            <a:lvl1pPr marL="0" indent="0" algn="ctr">
              <a:spcBef>
                <a:spcPts val="0"/>
              </a:spcBef>
              <a:buSzTx/>
              <a:buNone/>
              <a:defRPr sz="1800" cap="all">
                <a:solidFill>
                  <a:srgbClr val="737373"/>
                </a:solidFill>
                <a:latin typeface="+mj-lt"/>
                <a:ea typeface="+mj-ea"/>
                <a:cs typeface="+mj-cs"/>
                <a:sym typeface="Helvetica Neue Bold Condensed"/>
              </a:defRPr>
            </a:lvl1pPr>
          </a:lstStyle>
          <a:p>
            <a:r>
              <a:t>PROJET</a:t>
            </a:r>
          </a:p>
        </p:txBody>
      </p:sp>
      <p:sp>
        <p:nvSpPr>
          <p:cNvPr id="28" name="Shape 28"/>
          <p:cNvSpPr>
            <a:spLocks noGrp="1"/>
          </p:cNvSpPr>
          <p:nvPr>
            <p:ph type="body" sz="quarter" idx="15"/>
          </p:nvPr>
        </p:nvSpPr>
        <p:spPr>
          <a:xfrm>
            <a:off x="339905" y="8912250"/>
            <a:ext cx="579730" cy="374600"/>
          </a:xfrm>
          <a:prstGeom prst="rect">
            <a:avLst/>
          </a:prstGeom>
        </p:spPr>
        <p:txBody>
          <a:bodyPr wrap="none">
            <a:spAutoFit/>
          </a:bodyPr>
          <a:lstStyle>
            <a:lvl1pPr marL="0" indent="0" algn="ctr">
              <a:spcBef>
                <a:spcPts val="0"/>
              </a:spcBef>
              <a:buSzTx/>
              <a:buNone/>
              <a:defRPr sz="1800" cap="all">
                <a:solidFill>
                  <a:srgbClr val="737373"/>
                </a:solidFill>
                <a:latin typeface="+mj-lt"/>
                <a:ea typeface="+mj-ea"/>
                <a:cs typeface="+mj-cs"/>
                <a:sym typeface="Helvetica Neue Bold Condensed"/>
              </a:defRPr>
            </a:lvl1pPr>
          </a:lstStyle>
          <a:p>
            <a:r>
              <a:t>DATE</a:t>
            </a:r>
          </a:p>
        </p:txBody>
      </p:sp>
      <p:sp>
        <p:nvSpPr>
          <p:cNvPr id="29" name="Shape 29"/>
          <p:cNvSpPr>
            <a:spLocks noGrp="1"/>
          </p:cNvSpPr>
          <p:nvPr>
            <p:ph type="body" sz="quarter" idx="16"/>
          </p:nvPr>
        </p:nvSpPr>
        <p:spPr>
          <a:xfrm>
            <a:off x="5318302" y="8912250"/>
            <a:ext cx="752781" cy="374600"/>
          </a:xfrm>
          <a:prstGeom prst="rect">
            <a:avLst/>
          </a:prstGeom>
        </p:spPr>
        <p:txBody>
          <a:bodyPr wrap="none">
            <a:spAutoFit/>
          </a:bodyPr>
          <a:lstStyle>
            <a:lvl1pPr marL="0" indent="0" algn="ctr">
              <a:spcBef>
                <a:spcPts val="0"/>
              </a:spcBef>
              <a:buSzTx/>
              <a:buNone/>
              <a:defRPr sz="1800" cap="all">
                <a:solidFill>
                  <a:srgbClr val="737373"/>
                </a:solidFill>
                <a:latin typeface="+mj-lt"/>
                <a:ea typeface="+mj-ea"/>
                <a:cs typeface="+mj-cs"/>
                <a:sym typeface="Helvetica Neue Bold Condensed"/>
              </a:defRPr>
            </a:lvl1pPr>
          </a:lstStyle>
          <a:p>
            <a:r>
              <a:t>Client</a:t>
            </a:r>
          </a:p>
        </p:txBody>
      </p:sp>
      <p:sp>
        <p:nvSpPr>
          <p:cNvPr id="30" name="Shape 30"/>
          <p:cNvSpPr>
            <a:spLocks noGrp="1"/>
          </p:cNvSpPr>
          <p:nvPr>
            <p:ph type="body" sz="quarter" idx="17"/>
          </p:nvPr>
        </p:nvSpPr>
        <p:spPr>
          <a:xfrm>
            <a:off x="1422400" y="8877300"/>
            <a:ext cx="1045160" cy="647700"/>
          </a:xfrm>
          <a:prstGeom prst="rect">
            <a:avLst/>
          </a:prstGeom>
        </p:spPr>
        <p:txBody>
          <a:bodyPr wrap="none">
            <a:spAutoFit/>
          </a:bodyPr>
          <a:lstStyle>
            <a:lvl1pPr marL="0" indent="0">
              <a:spcBef>
                <a:spcPts val="0"/>
              </a:spcBef>
              <a:buSzTx/>
              <a:buNone/>
              <a:defRPr cap="all">
                <a:solidFill>
                  <a:srgbClr val="558AAB"/>
                </a:solidFill>
                <a:latin typeface="+mj-lt"/>
                <a:ea typeface="+mj-ea"/>
                <a:cs typeface="+mj-cs"/>
                <a:sym typeface="Helvetica Neue Bold Condensed"/>
              </a:defRPr>
            </a:lvl1pPr>
          </a:lstStyle>
          <a:p>
            <a:r>
              <a:t>DATE</a:t>
            </a:r>
          </a:p>
        </p:txBody>
      </p:sp>
      <p:sp>
        <p:nvSpPr>
          <p:cNvPr id="31" name="Shape 31"/>
          <p:cNvSpPr>
            <a:spLocks noGrp="1"/>
          </p:cNvSpPr>
          <p:nvPr>
            <p:ph type="pic" idx="18"/>
          </p:nvPr>
        </p:nvSpPr>
        <p:spPr>
          <a:xfrm>
            <a:off x="368300" y="355600"/>
            <a:ext cx="12268200" cy="6731000"/>
          </a:xfrm>
          <a:prstGeom prst="rect">
            <a:avLst/>
          </a:prstGeom>
        </p:spPr>
        <p:txBody>
          <a:bodyPr lIns="91439" tIns="45719" rIns="91439" bIns="45719" anchor="t">
            <a:noAutofit/>
          </a:bodyPr>
          <a:lstStyle/>
          <a:p>
            <a:endParaRPr/>
          </a:p>
        </p:txBody>
      </p:sp>
      <p:sp>
        <p:nvSpPr>
          <p:cNvPr id="32" name="Shape 32"/>
          <p:cNvSpPr>
            <a:spLocks noGrp="1"/>
          </p:cNvSpPr>
          <p:nvPr>
            <p:ph type="title"/>
          </p:nvPr>
        </p:nvSpPr>
        <p:spPr>
          <a:xfrm>
            <a:off x="1422400" y="7099300"/>
            <a:ext cx="10845800" cy="1028700"/>
          </a:xfrm>
          <a:prstGeom prst="rect">
            <a:avLst/>
          </a:prstGeom>
        </p:spPr>
        <p:txBody>
          <a:bodyPr anchor="b"/>
          <a:lstStyle>
            <a:lvl1pPr>
              <a:defRPr cap="all">
                <a:solidFill>
                  <a:srgbClr val="DEDEDE"/>
                </a:solidFill>
                <a:latin typeface="+mj-lt"/>
                <a:ea typeface="+mj-ea"/>
                <a:cs typeface="+mj-cs"/>
                <a:sym typeface="Helvetica Neue Bold Condensed"/>
              </a:defRPr>
            </a:lvl1pPr>
          </a:lstStyle>
          <a:p>
            <a:r>
              <a:t>Texte du titre</a:t>
            </a:r>
          </a:p>
        </p:txBody>
      </p:sp>
      <p:sp>
        <p:nvSpPr>
          <p:cNvPr id="33" name="Shape 33"/>
          <p:cNvSpPr>
            <a:spLocks noGrp="1"/>
          </p:cNvSpPr>
          <p:nvPr>
            <p:ph type="body" sz="quarter" idx="1"/>
          </p:nvPr>
        </p:nvSpPr>
        <p:spPr>
          <a:xfrm>
            <a:off x="1422400" y="8115300"/>
            <a:ext cx="10845800" cy="749300"/>
          </a:xfrm>
          <a:prstGeom prst="rect">
            <a:avLst/>
          </a:prstGeom>
        </p:spPr>
        <p:txBody>
          <a:bodyPr anchor="t"/>
          <a:lstStyle>
            <a:lvl1pPr marL="0" indent="0">
              <a:lnSpc>
                <a:spcPct val="150000"/>
              </a:lnSpc>
              <a:spcBef>
                <a:spcPts val="0"/>
              </a:spcBef>
              <a:buSzTx/>
              <a:buNone/>
              <a:defRPr sz="4200" cap="all">
                <a:solidFill>
                  <a:srgbClr val="DEDEDE"/>
                </a:solidFill>
                <a:latin typeface="+mj-lt"/>
                <a:ea typeface="+mj-ea"/>
                <a:cs typeface="+mj-cs"/>
                <a:sym typeface="Helvetica Neue Bold Condensed"/>
              </a:defRPr>
            </a:lvl1pPr>
            <a:lvl2pPr marL="0" indent="228600">
              <a:spcBef>
                <a:spcPts val="0"/>
              </a:spcBef>
              <a:buSzTx/>
              <a:buNone/>
              <a:defRPr sz="4500" cap="all">
                <a:solidFill>
                  <a:srgbClr val="DDDDDE"/>
                </a:solidFill>
                <a:latin typeface="+mj-lt"/>
                <a:ea typeface="+mj-ea"/>
                <a:cs typeface="+mj-cs"/>
                <a:sym typeface="Helvetica Neue Bold Condensed"/>
              </a:defRPr>
            </a:lvl2pPr>
            <a:lvl3pPr marL="0" indent="457200">
              <a:spcBef>
                <a:spcPts val="0"/>
              </a:spcBef>
              <a:buSzTx/>
              <a:buNone/>
              <a:defRPr sz="4500" cap="all">
                <a:solidFill>
                  <a:srgbClr val="DDDDDE"/>
                </a:solidFill>
                <a:latin typeface="+mj-lt"/>
                <a:ea typeface="+mj-ea"/>
                <a:cs typeface="+mj-cs"/>
                <a:sym typeface="Helvetica Neue Bold Condensed"/>
              </a:defRPr>
            </a:lvl3pPr>
            <a:lvl4pPr marL="0" indent="685800">
              <a:spcBef>
                <a:spcPts val="0"/>
              </a:spcBef>
              <a:buSzTx/>
              <a:buNone/>
              <a:defRPr sz="4500" cap="all">
                <a:solidFill>
                  <a:srgbClr val="DDDDDE"/>
                </a:solidFill>
                <a:latin typeface="+mj-lt"/>
                <a:ea typeface="+mj-ea"/>
                <a:cs typeface="+mj-cs"/>
                <a:sym typeface="Helvetica Neue Bold Condensed"/>
              </a:defRPr>
            </a:lvl4pPr>
            <a:lvl5pPr marL="0" indent="914400">
              <a:spcBef>
                <a:spcPts val="0"/>
              </a:spcBef>
              <a:buSzTx/>
              <a:buNone/>
              <a:defRPr sz="4500" cap="all">
                <a:solidFill>
                  <a:srgbClr val="DDDDDE"/>
                </a:solidFill>
                <a:latin typeface="+mj-lt"/>
                <a:ea typeface="+mj-ea"/>
                <a:cs typeface="+mj-cs"/>
                <a:sym typeface="Helvetica Neue Bold Condensed"/>
              </a:defRPr>
            </a:lvl5pPr>
          </a:lstStyle>
          <a:p>
            <a:r>
              <a:t>Texte niveau 1</a:t>
            </a:r>
          </a:p>
          <a:p>
            <a:pPr lvl="1"/>
            <a:r>
              <a:t>Texte niveau 2</a:t>
            </a:r>
          </a:p>
          <a:p>
            <a:pPr lvl="2"/>
            <a:r>
              <a:t>Texte niveau 3</a:t>
            </a:r>
          </a:p>
          <a:p>
            <a:pPr lvl="3"/>
            <a:r>
              <a:t>Texte niveau 4</a:t>
            </a:r>
          </a:p>
          <a:p>
            <a:pPr lvl="4"/>
            <a:r>
              <a:t>Texte niveau 5</a:t>
            </a:r>
          </a:p>
        </p:txBody>
      </p:sp>
      <p:sp>
        <p:nvSpPr>
          <p:cNvPr id="34" name="Shape 34"/>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Horizontal 4 vers le haut">
    <p:spTree>
      <p:nvGrpSpPr>
        <p:cNvPr id="1" name=""/>
        <p:cNvGrpSpPr/>
        <p:nvPr/>
      </p:nvGrpSpPr>
      <p:grpSpPr>
        <a:xfrm>
          <a:off x="0" y="0"/>
          <a:ext cx="0" cy="0"/>
          <a:chOff x="0" y="0"/>
          <a:chExt cx="0" cy="0"/>
        </a:xfrm>
      </p:grpSpPr>
      <p:sp>
        <p:nvSpPr>
          <p:cNvPr id="41" name="Shape 41"/>
          <p:cNvSpPr/>
          <p:nvPr/>
        </p:nvSpPr>
        <p:spPr>
          <a:xfrm>
            <a:off x="278468" y="8915400"/>
            <a:ext cx="1244693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2" name="Shape 42"/>
          <p:cNvSpPr/>
          <p:nvPr/>
        </p:nvSpPr>
        <p:spPr>
          <a:xfrm rot="5400000">
            <a:off x="4960888" y="9198807"/>
            <a:ext cx="59221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3" name="Shape 43"/>
          <p:cNvSpPr/>
          <p:nvPr/>
        </p:nvSpPr>
        <p:spPr>
          <a:xfrm>
            <a:off x="278468" y="7188200"/>
            <a:ext cx="1244693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4" name="Shape 44"/>
          <p:cNvSpPr/>
          <p:nvPr/>
        </p:nvSpPr>
        <p:spPr>
          <a:xfrm>
            <a:off x="279400" y="279400"/>
            <a:ext cx="12446000" cy="9220200"/>
          </a:xfrm>
          <a:prstGeom prst="rect">
            <a:avLst/>
          </a:prstGeom>
          <a:ln w="25400">
            <a:solidFill>
              <a:srgbClr val="83827D"/>
            </a:solidFill>
            <a:miter lim="400000"/>
          </a:ln>
        </p:spPr>
        <p:txBody>
          <a:bodyPr lIns="50800" tIns="50800" rIns="50800" bIns="50800" anchor="ctr"/>
          <a:lstStyle/>
          <a:p>
            <a:endParaRPr/>
          </a:p>
        </p:txBody>
      </p:sp>
      <p:sp>
        <p:nvSpPr>
          <p:cNvPr id="45" name="Shape 45"/>
          <p:cNvSpPr>
            <a:spLocks noGrp="1"/>
          </p:cNvSpPr>
          <p:nvPr>
            <p:ph type="body" sz="quarter" idx="13"/>
          </p:nvPr>
        </p:nvSpPr>
        <p:spPr>
          <a:xfrm>
            <a:off x="6359707" y="8877300"/>
            <a:ext cx="1189164" cy="647700"/>
          </a:xfrm>
          <a:prstGeom prst="rect">
            <a:avLst/>
          </a:prstGeom>
        </p:spPr>
        <p:txBody>
          <a:bodyPr wrap="none">
            <a:spAutoFit/>
          </a:bodyPr>
          <a:lstStyle>
            <a:lvl1pPr marL="0" indent="0">
              <a:spcBef>
                <a:spcPts val="0"/>
              </a:spcBef>
              <a:buSzTx/>
              <a:buNone/>
              <a:defRPr cap="all">
                <a:solidFill>
                  <a:srgbClr val="558AAB"/>
                </a:solidFill>
                <a:latin typeface="+mj-lt"/>
                <a:ea typeface="+mj-ea"/>
                <a:cs typeface="+mj-cs"/>
                <a:sym typeface="Helvetica Neue Bold Condensed"/>
              </a:defRPr>
            </a:lvl1pPr>
          </a:lstStyle>
          <a:p>
            <a:r>
              <a:t>NOM</a:t>
            </a:r>
          </a:p>
        </p:txBody>
      </p:sp>
      <p:sp>
        <p:nvSpPr>
          <p:cNvPr id="46" name="Shape 46"/>
          <p:cNvSpPr>
            <a:spLocks noGrp="1"/>
          </p:cNvSpPr>
          <p:nvPr>
            <p:ph type="body" sz="quarter" idx="14"/>
          </p:nvPr>
        </p:nvSpPr>
        <p:spPr>
          <a:xfrm>
            <a:off x="339858" y="7197750"/>
            <a:ext cx="935424" cy="374600"/>
          </a:xfrm>
          <a:prstGeom prst="rect">
            <a:avLst/>
          </a:prstGeom>
        </p:spPr>
        <p:txBody>
          <a:bodyPr wrap="none">
            <a:spAutoFit/>
          </a:bodyPr>
          <a:lstStyle>
            <a:lvl1pPr marL="0" indent="0" algn="ctr">
              <a:spcBef>
                <a:spcPts val="0"/>
              </a:spcBef>
              <a:buSzTx/>
              <a:buNone/>
              <a:defRPr sz="1800" cap="all">
                <a:solidFill>
                  <a:srgbClr val="737373"/>
                </a:solidFill>
                <a:latin typeface="+mj-lt"/>
                <a:ea typeface="+mj-ea"/>
                <a:cs typeface="+mj-cs"/>
                <a:sym typeface="Helvetica Neue Bold Condensed"/>
              </a:defRPr>
            </a:lvl1pPr>
          </a:lstStyle>
          <a:p>
            <a:r>
              <a:t>PROJET</a:t>
            </a:r>
          </a:p>
        </p:txBody>
      </p:sp>
      <p:sp>
        <p:nvSpPr>
          <p:cNvPr id="47" name="Shape 47"/>
          <p:cNvSpPr>
            <a:spLocks noGrp="1"/>
          </p:cNvSpPr>
          <p:nvPr>
            <p:ph type="body" sz="quarter" idx="15"/>
          </p:nvPr>
        </p:nvSpPr>
        <p:spPr>
          <a:xfrm>
            <a:off x="339905" y="8912250"/>
            <a:ext cx="579730" cy="374600"/>
          </a:xfrm>
          <a:prstGeom prst="rect">
            <a:avLst/>
          </a:prstGeom>
        </p:spPr>
        <p:txBody>
          <a:bodyPr wrap="none">
            <a:spAutoFit/>
          </a:bodyPr>
          <a:lstStyle>
            <a:lvl1pPr marL="0" indent="0" algn="ctr">
              <a:spcBef>
                <a:spcPts val="0"/>
              </a:spcBef>
              <a:buSzTx/>
              <a:buNone/>
              <a:defRPr sz="1800" cap="all">
                <a:solidFill>
                  <a:srgbClr val="737373"/>
                </a:solidFill>
                <a:latin typeface="+mj-lt"/>
                <a:ea typeface="+mj-ea"/>
                <a:cs typeface="+mj-cs"/>
                <a:sym typeface="Helvetica Neue Bold Condensed"/>
              </a:defRPr>
            </a:lvl1pPr>
          </a:lstStyle>
          <a:p>
            <a:r>
              <a:t>DATE</a:t>
            </a:r>
          </a:p>
        </p:txBody>
      </p:sp>
      <p:sp>
        <p:nvSpPr>
          <p:cNvPr id="48" name="Shape 48"/>
          <p:cNvSpPr>
            <a:spLocks noGrp="1"/>
          </p:cNvSpPr>
          <p:nvPr>
            <p:ph type="body" sz="quarter" idx="16"/>
          </p:nvPr>
        </p:nvSpPr>
        <p:spPr>
          <a:xfrm>
            <a:off x="5318302" y="8912250"/>
            <a:ext cx="752781" cy="374600"/>
          </a:xfrm>
          <a:prstGeom prst="rect">
            <a:avLst/>
          </a:prstGeom>
        </p:spPr>
        <p:txBody>
          <a:bodyPr wrap="none">
            <a:spAutoFit/>
          </a:bodyPr>
          <a:lstStyle>
            <a:lvl1pPr marL="0" indent="0" algn="ctr">
              <a:spcBef>
                <a:spcPts val="0"/>
              </a:spcBef>
              <a:buSzTx/>
              <a:buNone/>
              <a:defRPr sz="1800" cap="all">
                <a:solidFill>
                  <a:srgbClr val="737373"/>
                </a:solidFill>
                <a:latin typeface="+mj-lt"/>
                <a:ea typeface="+mj-ea"/>
                <a:cs typeface="+mj-cs"/>
                <a:sym typeface="Helvetica Neue Bold Condensed"/>
              </a:defRPr>
            </a:lvl1pPr>
          </a:lstStyle>
          <a:p>
            <a:r>
              <a:t>Client</a:t>
            </a:r>
          </a:p>
        </p:txBody>
      </p:sp>
      <p:sp>
        <p:nvSpPr>
          <p:cNvPr id="49" name="Shape 49"/>
          <p:cNvSpPr>
            <a:spLocks noGrp="1"/>
          </p:cNvSpPr>
          <p:nvPr>
            <p:ph type="body" sz="quarter" idx="17"/>
          </p:nvPr>
        </p:nvSpPr>
        <p:spPr>
          <a:xfrm>
            <a:off x="1419408" y="8877300"/>
            <a:ext cx="1045160" cy="647700"/>
          </a:xfrm>
          <a:prstGeom prst="rect">
            <a:avLst/>
          </a:prstGeom>
        </p:spPr>
        <p:txBody>
          <a:bodyPr wrap="none">
            <a:spAutoFit/>
          </a:bodyPr>
          <a:lstStyle>
            <a:lvl1pPr marL="0" indent="0">
              <a:spcBef>
                <a:spcPts val="0"/>
              </a:spcBef>
              <a:buSzTx/>
              <a:buNone/>
              <a:defRPr cap="all">
                <a:solidFill>
                  <a:srgbClr val="558AAB"/>
                </a:solidFill>
                <a:latin typeface="+mj-lt"/>
                <a:ea typeface="+mj-ea"/>
                <a:cs typeface="+mj-cs"/>
                <a:sym typeface="Helvetica Neue Bold Condensed"/>
              </a:defRPr>
            </a:lvl1pPr>
          </a:lstStyle>
          <a:p>
            <a:r>
              <a:t>DATE</a:t>
            </a:r>
          </a:p>
        </p:txBody>
      </p:sp>
      <p:sp>
        <p:nvSpPr>
          <p:cNvPr id="50" name="Shape 50"/>
          <p:cNvSpPr>
            <a:spLocks noGrp="1"/>
          </p:cNvSpPr>
          <p:nvPr>
            <p:ph type="pic" sz="half" idx="18"/>
          </p:nvPr>
        </p:nvSpPr>
        <p:spPr>
          <a:xfrm>
            <a:off x="368300" y="368300"/>
            <a:ext cx="4851400" cy="6731000"/>
          </a:xfrm>
          <a:prstGeom prst="rect">
            <a:avLst/>
          </a:prstGeom>
        </p:spPr>
        <p:txBody>
          <a:bodyPr lIns="91439" tIns="45719" rIns="91439" bIns="45719" anchor="t">
            <a:noAutofit/>
          </a:bodyPr>
          <a:lstStyle/>
          <a:p>
            <a:endParaRPr/>
          </a:p>
        </p:txBody>
      </p:sp>
      <p:sp>
        <p:nvSpPr>
          <p:cNvPr id="51" name="Shape 51"/>
          <p:cNvSpPr>
            <a:spLocks noGrp="1"/>
          </p:cNvSpPr>
          <p:nvPr>
            <p:ph type="pic" sz="quarter" idx="19"/>
          </p:nvPr>
        </p:nvSpPr>
        <p:spPr>
          <a:xfrm>
            <a:off x="5295900" y="368300"/>
            <a:ext cx="2413000" cy="3327400"/>
          </a:xfrm>
          <a:prstGeom prst="rect">
            <a:avLst/>
          </a:prstGeom>
        </p:spPr>
        <p:txBody>
          <a:bodyPr lIns="91439" tIns="45719" rIns="91439" bIns="45719" anchor="t">
            <a:noAutofit/>
          </a:bodyPr>
          <a:lstStyle/>
          <a:p>
            <a:endParaRPr/>
          </a:p>
        </p:txBody>
      </p:sp>
      <p:sp>
        <p:nvSpPr>
          <p:cNvPr id="52" name="Shape 52"/>
          <p:cNvSpPr>
            <a:spLocks noGrp="1"/>
          </p:cNvSpPr>
          <p:nvPr>
            <p:ph type="pic" sz="quarter" idx="20"/>
          </p:nvPr>
        </p:nvSpPr>
        <p:spPr>
          <a:xfrm>
            <a:off x="5295900" y="3771900"/>
            <a:ext cx="2413000" cy="3327400"/>
          </a:xfrm>
          <a:prstGeom prst="rect">
            <a:avLst/>
          </a:prstGeom>
        </p:spPr>
        <p:txBody>
          <a:bodyPr lIns="91439" tIns="45719" rIns="91439" bIns="45719" anchor="t">
            <a:noAutofit/>
          </a:bodyPr>
          <a:lstStyle/>
          <a:p>
            <a:endParaRPr/>
          </a:p>
        </p:txBody>
      </p:sp>
      <p:sp>
        <p:nvSpPr>
          <p:cNvPr id="53" name="Shape 53"/>
          <p:cNvSpPr>
            <a:spLocks noGrp="1"/>
          </p:cNvSpPr>
          <p:nvPr>
            <p:ph type="pic" sz="half" idx="21"/>
          </p:nvPr>
        </p:nvSpPr>
        <p:spPr>
          <a:xfrm>
            <a:off x="7785100" y="368300"/>
            <a:ext cx="4851400" cy="6731000"/>
          </a:xfrm>
          <a:prstGeom prst="rect">
            <a:avLst/>
          </a:prstGeom>
        </p:spPr>
        <p:txBody>
          <a:bodyPr lIns="91439" tIns="45719" rIns="91439" bIns="45719" anchor="t">
            <a:noAutofit/>
          </a:bodyPr>
          <a:lstStyle/>
          <a:p>
            <a:endParaRPr/>
          </a:p>
        </p:txBody>
      </p:sp>
      <p:sp>
        <p:nvSpPr>
          <p:cNvPr id="54" name="Shape 54"/>
          <p:cNvSpPr>
            <a:spLocks noGrp="1"/>
          </p:cNvSpPr>
          <p:nvPr>
            <p:ph type="title"/>
          </p:nvPr>
        </p:nvSpPr>
        <p:spPr>
          <a:xfrm>
            <a:off x="1422400" y="7099300"/>
            <a:ext cx="10845800" cy="1028700"/>
          </a:xfrm>
          <a:prstGeom prst="rect">
            <a:avLst/>
          </a:prstGeom>
        </p:spPr>
        <p:txBody>
          <a:bodyPr anchor="b"/>
          <a:lstStyle>
            <a:lvl1pPr>
              <a:defRPr cap="all">
                <a:solidFill>
                  <a:srgbClr val="DEDEDE"/>
                </a:solidFill>
                <a:latin typeface="+mj-lt"/>
                <a:ea typeface="+mj-ea"/>
                <a:cs typeface="+mj-cs"/>
                <a:sym typeface="Helvetica Neue Bold Condensed"/>
              </a:defRPr>
            </a:lvl1pPr>
          </a:lstStyle>
          <a:p>
            <a:r>
              <a:t>Texte du titre</a:t>
            </a:r>
          </a:p>
        </p:txBody>
      </p:sp>
      <p:sp>
        <p:nvSpPr>
          <p:cNvPr id="55" name="Shape 55"/>
          <p:cNvSpPr>
            <a:spLocks noGrp="1"/>
          </p:cNvSpPr>
          <p:nvPr>
            <p:ph type="body" sz="quarter" idx="1"/>
          </p:nvPr>
        </p:nvSpPr>
        <p:spPr>
          <a:xfrm>
            <a:off x="1422400" y="8115300"/>
            <a:ext cx="10845800" cy="749300"/>
          </a:xfrm>
          <a:prstGeom prst="rect">
            <a:avLst/>
          </a:prstGeom>
        </p:spPr>
        <p:txBody>
          <a:bodyPr anchor="t"/>
          <a:lstStyle>
            <a:lvl1pPr marL="0" indent="0">
              <a:lnSpc>
                <a:spcPct val="150000"/>
              </a:lnSpc>
              <a:spcBef>
                <a:spcPts val="0"/>
              </a:spcBef>
              <a:buSzTx/>
              <a:buNone/>
              <a:defRPr sz="4200" cap="all">
                <a:solidFill>
                  <a:srgbClr val="DEDEDE"/>
                </a:solidFill>
                <a:latin typeface="+mj-lt"/>
                <a:ea typeface="+mj-ea"/>
                <a:cs typeface="+mj-cs"/>
                <a:sym typeface="Helvetica Neue Bold Condensed"/>
              </a:defRPr>
            </a:lvl1pPr>
            <a:lvl2pPr marL="0" indent="228600">
              <a:spcBef>
                <a:spcPts val="0"/>
              </a:spcBef>
              <a:buSzTx/>
              <a:buNone/>
              <a:defRPr sz="4500" cap="all">
                <a:solidFill>
                  <a:srgbClr val="DDDDDE"/>
                </a:solidFill>
                <a:latin typeface="+mj-lt"/>
                <a:ea typeface="+mj-ea"/>
                <a:cs typeface="+mj-cs"/>
                <a:sym typeface="Helvetica Neue Bold Condensed"/>
              </a:defRPr>
            </a:lvl2pPr>
            <a:lvl3pPr marL="0" indent="457200">
              <a:spcBef>
                <a:spcPts val="0"/>
              </a:spcBef>
              <a:buSzTx/>
              <a:buNone/>
              <a:defRPr sz="4500" cap="all">
                <a:solidFill>
                  <a:srgbClr val="DDDDDE"/>
                </a:solidFill>
                <a:latin typeface="+mj-lt"/>
                <a:ea typeface="+mj-ea"/>
                <a:cs typeface="+mj-cs"/>
                <a:sym typeface="Helvetica Neue Bold Condensed"/>
              </a:defRPr>
            </a:lvl3pPr>
            <a:lvl4pPr marL="0" indent="685800">
              <a:spcBef>
                <a:spcPts val="0"/>
              </a:spcBef>
              <a:buSzTx/>
              <a:buNone/>
              <a:defRPr sz="4500" cap="all">
                <a:solidFill>
                  <a:srgbClr val="DDDDDE"/>
                </a:solidFill>
                <a:latin typeface="+mj-lt"/>
                <a:ea typeface="+mj-ea"/>
                <a:cs typeface="+mj-cs"/>
                <a:sym typeface="Helvetica Neue Bold Condensed"/>
              </a:defRPr>
            </a:lvl4pPr>
            <a:lvl5pPr marL="0" indent="914400">
              <a:spcBef>
                <a:spcPts val="0"/>
              </a:spcBef>
              <a:buSzTx/>
              <a:buNone/>
              <a:defRPr sz="4500" cap="all">
                <a:solidFill>
                  <a:srgbClr val="DDDDDE"/>
                </a:solidFill>
                <a:latin typeface="+mj-lt"/>
                <a:ea typeface="+mj-ea"/>
                <a:cs typeface="+mj-cs"/>
                <a:sym typeface="Helvetica Neue Bold Condensed"/>
              </a:defRPr>
            </a:lvl5pPr>
          </a:lstStyle>
          <a:p>
            <a:r>
              <a:t>Texte niveau 1</a:t>
            </a:r>
          </a:p>
          <a:p>
            <a:pPr lvl="1"/>
            <a:r>
              <a:t>Texte niveau 2</a:t>
            </a:r>
          </a:p>
          <a:p>
            <a:pPr lvl="2"/>
            <a:r>
              <a:t>Texte niveau 3</a:t>
            </a:r>
          </a:p>
          <a:p>
            <a:pPr lvl="3"/>
            <a:r>
              <a:t>Texte niveau 4</a:t>
            </a:r>
          </a:p>
          <a:p>
            <a:pPr lvl="4"/>
            <a:r>
              <a:t>Texte niveau 5</a:t>
            </a:r>
          </a:p>
        </p:txBody>
      </p:sp>
      <p:sp>
        <p:nvSpPr>
          <p:cNvPr id="56" name="Shape 56"/>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63" name="Shape 63"/>
          <p:cNvSpPr>
            <a:spLocks noGrp="1"/>
          </p:cNvSpPr>
          <p:nvPr>
            <p:ph type="title"/>
          </p:nvPr>
        </p:nvSpPr>
        <p:spPr>
          <a:xfrm>
            <a:off x="1231900" y="3568700"/>
            <a:ext cx="10541000" cy="2628900"/>
          </a:xfrm>
          <a:prstGeom prst="rect">
            <a:avLst/>
          </a:prstGeom>
        </p:spPr>
        <p:txBody>
          <a:bodyPr/>
          <a:lstStyle>
            <a:lvl1pPr>
              <a:defRPr cap="all">
                <a:solidFill>
                  <a:srgbClr val="DEDEDE"/>
                </a:solidFill>
                <a:latin typeface="+mj-lt"/>
                <a:ea typeface="+mj-ea"/>
                <a:cs typeface="+mj-cs"/>
                <a:sym typeface="Helvetica Neue Bold Condensed"/>
              </a:defRPr>
            </a:lvl1pPr>
          </a:lstStyle>
          <a:p>
            <a:r>
              <a:t>Texte du titre</a:t>
            </a:r>
          </a:p>
        </p:txBody>
      </p:sp>
      <p:sp>
        <p:nvSpPr>
          <p:cNvPr id="64" name="Shape 64"/>
          <p:cNvSpPr>
            <a:spLocks noGrp="1"/>
          </p:cNvSpPr>
          <p:nvPr>
            <p:ph type="sldNum" sz="quarter" idx="2"/>
          </p:nvPr>
        </p:nvSpPr>
        <p:spPr>
          <a:xfrm>
            <a:off x="6349999" y="9474200"/>
            <a:ext cx="312015" cy="299822"/>
          </a:xfrm>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71" name="Shape 71"/>
          <p:cNvSpPr>
            <a:spLocks noGrp="1"/>
          </p:cNvSpPr>
          <p:nvPr>
            <p:ph type="pic" sz="half" idx="13"/>
          </p:nvPr>
        </p:nvSpPr>
        <p:spPr>
          <a:xfrm>
            <a:off x="6921500" y="1354541"/>
            <a:ext cx="5156200" cy="7035801"/>
          </a:xfrm>
          <a:prstGeom prst="rect">
            <a:avLst/>
          </a:prstGeom>
          <a:ln w="9525">
            <a:round/>
          </a:ln>
        </p:spPr>
        <p:txBody>
          <a:bodyPr lIns="91439" tIns="45719" rIns="91439" bIns="45719" anchor="t">
            <a:noAutofit/>
          </a:bodyPr>
          <a:lstStyle/>
          <a:p>
            <a:endParaRPr/>
          </a:p>
        </p:txBody>
      </p:sp>
      <p:sp>
        <p:nvSpPr>
          <p:cNvPr id="72" name="Shape 72"/>
          <p:cNvSpPr>
            <a:spLocks noGrp="1"/>
          </p:cNvSpPr>
          <p:nvPr>
            <p:ph type="title"/>
          </p:nvPr>
        </p:nvSpPr>
        <p:spPr>
          <a:xfrm>
            <a:off x="1041400" y="1295400"/>
            <a:ext cx="5334000" cy="3924300"/>
          </a:xfrm>
          <a:prstGeom prst="rect">
            <a:avLst/>
          </a:prstGeom>
        </p:spPr>
        <p:txBody>
          <a:bodyPr anchor="b"/>
          <a:lstStyle>
            <a:lvl1pPr>
              <a:defRPr sz="6500" cap="all">
                <a:solidFill>
                  <a:srgbClr val="DEDEDE"/>
                </a:solidFill>
                <a:latin typeface="+mj-lt"/>
                <a:ea typeface="+mj-ea"/>
                <a:cs typeface="+mj-cs"/>
                <a:sym typeface="Helvetica Neue Bold Condensed"/>
              </a:defRPr>
            </a:lvl1pPr>
          </a:lstStyle>
          <a:p>
            <a:r>
              <a:t>Texte du titre</a:t>
            </a:r>
          </a:p>
        </p:txBody>
      </p:sp>
      <p:sp>
        <p:nvSpPr>
          <p:cNvPr id="73" name="Shape 73"/>
          <p:cNvSpPr>
            <a:spLocks noGrp="1"/>
          </p:cNvSpPr>
          <p:nvPr>
            <p:ph type="body" sz="quarter" idx="1"/>
          </p:nvPr>
        </p:nvSpPr>
        <p:spPr>
          <a:xfrm>
            <a:off x="1041400" y="5207000"/>
            <a:ext cx="5334000" cy="3225800"/>
          </a:xfrm>
          <a:prstGeom prst="rect">
            <a:avLst/>
          </a:prstGeom>
        </p:spPr>
        <p:txBody>
          <a:bodyPr anchor="t"/>
          <a:lstStyle>
            <a:lvl1pPr marL="0" indent="0">
              <a:spcBef>
                <a:spcPts val="0"/>
              </a:spcBef>
              <a:buSzTx/>
              <a:buNone/>
              <a:defRPr cap="all">
                <a:solidFill>
                  <a:srgbClr val="558AAB"/>
                </a:solidFill>
                <a:latin typeface="+mj-lt"/>
                <a:ea typeface="+mj-ea"/>
                <a:cs typeface="+mj-cs"/>
                <a:sym typeface="Helvetica Neue Bold Condensed"/>
              </a:defRPr>
            </a:lvl1pPr>
            <a:lvl2pPr marL="0" indent="228600">
              <a:spcBef>
                <a:spcPts val="0"/>
              </a:spcBef>
              <a:buSzTx/>
              <a:buNone/>
              <a:defRPr cap="all">
                <a:solidFill>
                  <a:srgbClr val="558AAB"/>
                </a:solidFill>
                <a:latin typeface="+mj-lt"/>
                <a:ea typeface="+mj-ea"/>
                <a:cs typeface="+mj-cs"/>
                <a:sym typeface="Helvetica Neue Bold Condensed"/>
              </a:defRPr>
            </a:lvl2pPr>
            <a:lvl3pPr marL="0" indent="457200">
              <a:spcBef>
                <a:spcPts val="0"/>
              </a:spcBef>
              <a:buSzTx/>
              <a:buNone/>
              <a:defRPr cap="all">
                <a:solidFill>
                  <a:srgbClr val="558AAB"/>
                </a:solidFill>
                <a:latin typeface="+mj-lt"/>
                <a:ea typeface="+mj-ea"/>
                <a:cs typeface="+mj-cs"/>
                <a:sym typeface="Helvetica Neue Bold Condensed"/>
              </a:defRPr>
            </a:lvl3pPr>
            <a:lvl4pPr marL="0" indent="685800">
              <a:spcBef>
                <a:spcPts val="0"/>
              </a:spcBef>
              <a:buSzTx/>
              <a:buNone/>
              <a:defRPr cap="all">
                <a:solidFill>
                  <a:srgbClr val="558AAB"/>
                </a:solidFill>
                <a:latin typeface="+mj-lt"/>
                <a:ea typeface="+mj-ea"/>
                <a:cs typeface="+mj-cs"/>
                <a:sym typeface="Helvetica Neue Bold Condensed"/>
              </a:defRPr>
            </a:lvl4pPr>
            <a:lvl5pPr marL="0" indent="914400">
              <a:spcBef>
                <a:spcPts val="0"/>
              </a:spcBef>
              <a:buSzTx/>
              <a:buNone/>
              <a:defRPr cap="all">
                <a:solidFill>
                  <a:srgbClr val="558AAB"/>
                </a:solidFill>
                <a:latin typeface="+mj-lt"/>
                <a:ea typeface="+mj-ea"/>
                <a:cs typeface="+mj-cs"/>
                <a:sym typeface="Helvetica Neue Bold Condensed"/>
              </a:defRPr>
            </a:lvl5pPr>
          </a:lstStyle>
          <a:p>
            <a:r>
              <a:t>Texte niveau 1</a:t>
            </a:r>
          </a:p>
          <a:p>
            <a:pPr lvl="1"/>
            <a:r>
              <a:t>Texte niveau 2</a:t>
            </a:r>
          </a:p>
          <a:p>
            <a:pPr lvl="2"/>
            <a:r>
              <a:t>Texte niveau 3</a:t>
            </a:r>
          </a:p>
          <a:p>
            <a:pPr lvl="3"/>
            <a:r>
              <a:t>Texte niveau 4</a:t>
            </a:r>
          </a:p>
          <a:p>
            <a:pPr lvl="4"/>
            <a:r>
              <a:t>Texte niveau 5</a:t>
            </a:r>
          </a:p>
        </p:txBody>
      </p:sp>
      <p:sp>
        <p:nvSpPr>
          <p:cNvPr id="74" name="Shape 74"/>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81" name="Shape 81"/>
          <p:cNvSpPr>
            <a:spLocks noGrp="1"/>
          </p:cNvSpPr>
          <p:nvPr>
            <p:ph type="title"/>
          </p:nvPr>
        </p:nvSpPr>
        <p:spPr>
          <a:xfrm>
            <a:off x="1041400" y="266700"/>
            <a:ext cx="10922000" cy="2438400"/>
          </a:xfrm>
          <a:prstGeom prst="rect">
            <a:avLst/>
          </a:prstGeom>
        </p:spPr>
        <p:txBody>
          <a:bodyPr/>
          <a:lstStyle/>
          <a:p>
            <a:r>
              <a:t>Texte du titre</a:t>
            </a:r>
          </a:p>
        </p:txBody>
      </p:sp>
      <p:sp>
        <p:nvSpPr>
          <p:cNvPr id="82" name="Shape 82"/>
          <p:cNvSpPr/>
          <p:nvPr/>
        </p:nvSpPr>
        <p:spPr>
          <a:xfrm>
            <a:off x="279400" y="279400"/>
            <a:ext cx="12446000" cy="9220200"/>
          </a:xfrm>
          <a:prstGeom prst="rect">
            <a:avLst/>
          </a:prstGeom>
          <a:ln w="25400">
            <a:solidFill>
              <a:srgbClr val="005493"/>
            </a:solidFill>
            <a:miter lim="400000"/>
          </a:ln>
        </p:spPr>
        <p:txBody>
          <a:bodyPr lIns="50800" tIns="50800" rIns="50800" bIns="50800" anchor="ctr"/>
          <a:lstStyle/>
          <a:p>
            <a:endParaRPr/>
          </a:p>
        </p:txBody>
      </p:sp>
      <p:sp>
        <p:nvSpPr>
          <p:cNvPr id="83" name="Shape 83"/>
          <p:cNvSpPr>
            <a:spLocks noGrp="1"/>
          </p:cNvSpPr>
          <p:nvPr>
            <p:ph type="body" idx="1"/>
          </p:nvPr>
        </p:nvSpPr>
        <p:spPr>
          <a:xfrm>
            <a:off x="1041400" y="2768600"/>
            <a:ext cx="109220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Texte niveau 1</a:t>
            </a:r>
          </a:p>
          <a:p>
            <a:pPr lvl="1"/>
            <a:r>
              <a:t>Texte niveau 2</a:t>
            </a:r>
          </a:p>
          <a:p>
            <a:pPr lvl="2"/>
            <a:r>
              <a:t>Texte niveau 3</a:t>
            </a:r>
          </a:p>
          <a:p>
            <a:pPr lvl="3"/>
            <a:r>
              <a:t>Texte niveau 4</a:t>
            </a:r>
          </a:p>
          <a:p>
            <a:pPr lvl="4"/>
            <a:r>
              <a:t>Texte niveau 5</a:t>
            </a:r>
          </a:p>
        </p:txBody>
      </p:sp>
      <p:sp>
        <p:nvSpPr>
          <p:cNvPr id="84" name="Shape 84"/>
          <p:cNvSpPr>
            <a:spLocks noGrp="1"/>
          </p:cNvSpPr>
          <p:nvPr>
            <p:ph type="pic" sz="quarter" idx="13"/>
          </p:nvPr>
        </p:nvSpPr>
        <p:spPr>
          <a:xfrm>
            <a:off x="419100" y="419099"/>
            <a:ext cx="952500" cy="922548"/>
          </a:xfrm>
          <a:prstGeom prst="rect">
            <a:avLst/>
          </a:prstGeom>
          <a:ln w="63500">
            <a:solidFill>
              <a:srgbClr val="005493"/>
            </a:solidFill>
          </a:ln>
        </p:spPr>
        <p:txBody>
          <a:bodyPr lIns="91439" tIns="45719" rIns="91439" bIns="45719" anchor="t">
            <a:noAutofit/>
          </a:bodyPr>
          <a:lstStyle/>
          <a:p>
            <a:endParaRPr/>
          </a:p>
        </p:txBody>
      </p:sp>
      <p:sp>
        <p:nvSpPr>
          <p:cNvPr id="85" name="Shape 85"/>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p:spTree>
      <p:nvGrpSpPr>
        <p:cNvPr id="1" name=""/>
        <p:cNvGrpSpPr/>
        <p:nvPr/>
      </p:nvGrpSpPr>
      <p:grpSpPr>
        <a:xfrm>
          <a:off x="0" y="0"/>
          <a:ext cx="0" cy="0"/>
          <a:chOff x="0" y="0"/>
          <a:chExt cx="0" cy="0"/>
        </a:xfrm>
      </p:grpSpPr>
      <p:sp>
        <p:nvSpPr>
          <p:cNvPr id="92" name="Shape 92"/>
          <p:cNvSpPr/>
          <p:nvPr/>
        </p:nvSpPr>
        <p:spPr>
          <a:xfrm>
            <a:off x="278468" y="8356600"/>
            <a:ext cx="12459504"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93" name="Shape 93"/>
          <p:cNvSpPr/>
          <p:nvPr/>
        </p:nvSpPr>
        <p:spPr>
          <a:xfrm>
            <a:off x="279400" y="279400"/>
            <a:ext cx="12446000" cy="9220200"/>
          </a:xfrm>
          <a:prstGeom prst="rect">
            <a:avLst/>
          </a:prstGeom>
          <a:ln w="25400">
            <a:solidFill>
              <a:srgbClr val="83827D"/>
            </a:solidFill>
            <a:miter lim="400000"/>
          </a:ln>
        </p:spPr>
        <p:txBody>
          <a:bodyPr lIns="50800" tIns="50800" rIns="50800" bIns="50800" anchor="ctr"/>
          <a:lstStyle/>
          <a:p>
            <a:endParaRPr/>
          </a:p>
        </p:txBody>
      </p:sp>
      <p:sp>
        <p:nvSpPr>
          <p:cNvPr id="94" name="Shape 94"/>
          <p:cNvSpPr>
            <a:spLocks noGrp="1"/>
          </p:cNvSpPr>
          <p:nvPr>
            <p:ph type="pic" sz="quarter" idx="13"/>
          </p:nvPr>
        </p:nvSpPr>
        <p:spPr>
          <a:xfrm>
            <a:off x="8597900" y="4356100"/>
            <a:ext cx="4038600" cy="3911600"/>
          </a:xfrm>
          <a:prstGeom prst="rect">
            <a:avLst/>
          </a:prstGeom>
        </p:spPr>
        <p:txBody>
          <a:bodyPr lIns="91439" tIns="45719" rIns="91439" bIns="45719" anchor="t">
            <a:noAutofit/>
          </a:bodyPr>
          <a:lstStyle/>
          <a:p>
            <a:endParaRPr/>
          </a:p>
        </p:txBody>
      </p:sp>
      <p:sp>
        <p:nvSpPr>
          <p:cNvPr id="95" name="Shape 95"/>
          <p:cNvSpPr>
            <a:spLocks noGrp="1"/>
          </p:cNvSpPr>
          <p:nvPr>
            <p:ph type="pic" idx="14"/>
          </p:nvPr>
        </p:nvSpPr>
        <p:spPr>
          <a:xfrm>
            <a:off x="368899" y="368300"/>
            <a:ext cx="8140701" cy="7899400"/>
          </a:xfrm>
          <a:prstGeom prst="rect">
            <a:avLst/>
          </a:prstGeom>
        </p:spPr>
        <p:txBody>
          <a:bodyPr lIns="91439" tIns="45719" rIns="91439" bIns="45719" anchor="t">
            <a:noAutofit/>
          </a:bodyPr>
          <a:lstStyle/>
          <a:p>
            <a:endParaRPr/>
          </a:p>
        </p:txBody>
      </p:sp>
      <p:sp>
        <p:nvSpPr>
          <p:cNvPr id="96" name="Shape 96"/>
          <p:cNvSpPr>
            <a:spLocks noGrp="1"/>
          </p:cNvSpPr>
          <p:nvPr>
            <p:ph type="pic" sz="quarter" idx="15"/>
          </p:nvPr>
        </p:nvSpPr>
        <p:spPr>
          <a:xfrm>
            <a:off x="8597900" y="368300"/>
            <a:ext cx="4038600" cy="3911600"/>
          </a:xfrm>
          <a:prstGeom prst="rect">
            <a:avLst/>
          </a:prstGeom>
        </p:spPr>
        <p:txBody>
          <a:bodyPr lIns="91439" tIns="45719" rIns="91439" bIns="45719" anchor="t">
            <a:noAutofit/>
          </a:bodyPr>
          <a:lstStyle/>
          <a:p>
            <a:endParaRPr/>
          </a:p>
        </p:txBody>
      </p:sp>
      <p:sp>
        <p:nvSpPr>
          <p:cNvPr id="97" name="Shape 97"/>
          <p:cNvSpPr>
            <a:spLocks noGrp="1"/>
          </p:cNvSpPr>
          <p:nvPr>
            <p:ph type="title"/>
          </p:nvPr>
        </p:nvSpPr>
        <p:spPr>
          <a:xfrm>
            <a:off x="368300" y="8369300"/>
            <a:ext cx="10845800" cy="660400"/>
          </a:xfrm>
          <a:prstGeom prst="rect">
            <a:avLst/>
          </a:prstGeom>
        </p:spPr>
        <p:txBody>
          <a:bodyPr anchor="b"/>
          <a:lstStyle>
            <a:lvl1pPr>
              <a:lnSpc>
                <a:spcPct val="150000"/>
              </a:lnSpc>
              <a:defRPr sz="4200" cap="all">
                <a:solidFill>
                  <a:srgbClr val="DEDEDE"/>
                </a:solidFill>
                <a:latin typeface="+mj-lt"/>
                <a:ea typeface="+mj-ea"/>
                <a:cs typeface="+mj-cs"/>
                <a:sym typeface="Helvetica Neue Bold Condensed"/>
              </a:defRPr>
            </a:lvl1pPr>
          </a:lstStyle>
          <a:p>
            <a:r>
              <a:t>Texte du titre</a:t>
            </a:r>
          </a:p>
        </p:txBody>
      </p:sp>
      <p:sp>
        <p:nvSpPr>
          <p:cNvPr id="98" name="Shape 98"/>
          <p:cNvSpPr>
            <a:spLocks noGrp="1"/>
          </p:cNvSpPr>
          <p:nvPr>
            <p:ph type="body" sz="quarter" idx="1"/>
          </p:nvPr>
        </p:nvSpPr>
        <p:spPr>
          <a:xfrm>
            <a:off x="368300" y="9017000"/>
            <a:ext cx="10845800" cy="431800"/>
          </a:xfrm>
          <a:prstGeom prst="rect">
            <a:avLst/>
          </a:prstGeom>
        </p:spPr>
        <p:txBody>
          <a:bodyPr anchor="t"/>
          <a:lstStyle>
            <a:lvl1pPr marL="0" indent="0">
              <a:spcBef>
                <a:spcPts val="0"/>
              </a:spcBef>
              <a:buSzTx/>
              <a:buNone/>
              <a:defRPr sz="2400" cap="all">
                <a:solidFill>
                  <a:srgbClr val="558AAB"/>
                </a:solidFill>
                <a:latin typeface="+mj-lt"/>
                <a:ea typeface="+mj-ea"/>
                <a:cs typeface="+mj-cs"/>
                <a:sym typeface="Helvetica Neue Bold Condensed"/>
              </a:defRPr>
            </a:lvl1pPr>
            <a:lvl2pPr marL="0" indent="228600">
              <a:spcBef>
                <a:spcPts val="0"/>
              </a:spcBef>
              <a:buSzTx/>
              <a:buNone/>
              <a:defRPr sz="2400" cap="all">
                <a:solidFill>
                  <a:srgbClr val="558AAB"/>
                </a:solidFill>
                <a:latin typeface="+mj-lt"/>
                <a:ea typeface="+mj-ea"/>
                <a:cs typeface="+mj-cs"/>
                <a:sym typeface="Helvetica Neue Bold Condensed"/>
              </a:defRPr>
            </a:lvl2pPr>
            <a:lvl3pPr marL="0" indent="457200">
              <a:spcBef>
                <a:spcPts val="0"/>
              </a:spcBef>
              <a:buSzTx/>
              <a:buNone/>
              <a:defRPr sz="2400" cap="all">
                <a:solidFill>
                  <a:srgbClr val="558AAB"/>
                </a:solidFill>
                <a:latin typeface="+mj-lt"/>
                <a:ea typeface="+mj-ea"/>
                <a:cs typeface="+mj-cs"/>
                <a:sym typeface="Helvetica Neue Bold Condensed"/>
              </a:defRPr>
            </a:lvl3pPr>
            <a:lvl4pPr marL="0" indent="685800">
              <a:spcBef>
                <a:spcPts val="0"/>
              </a:spcBef>
              <a:buSzTx/>
              <a:buNone/>
              <a:defRPr sz="2400" cap="all">
                <a:solidFill>
                  <a:srgbClr val="558AAB"/>
                </a:solidFill>
                <a:latin typeface="+mj-lt"/>
                <a:ea typeface="+mj-ea"/>
                <a:cs typeface="+mj-cs"/>
                <a:sym typeface="Helvetica Neue Bold Condensed"/>
              </a:defRPr>
            </a:lvl4pPr>
            <a:lvl5pPr marL="0" indent="914400">
              <a:spcBef>
                <a:spcPts val="0"/>
              </a:spcBef>
              <a:buSzTx/>
              <a:buNone/>
              <a:defRPr sz="2400" cap="all">
                <a:solidFill>
                  <a:srgbClr val="558AAB"/>
                </a:solidFill>
                <a:latin typeface="+mj-lt"/>
                <a:ea typeface="+mj-ea"/>
                <a:cs typeface="+mj-cs"/>
                <a:sym typeface="Helvetica Neue Bold Condensed"/>
              </a:defRPr>
            </a:lvl5pPr>
          </a:lstStyle>
          <a:p>
            <a:r>
              <a:t>Texte niveau 1</a:t>
            </a:r>
          </a:p>
          <a:p>
            <a:pPr lvl="1"/>
            <a:r>
              <a:t>Texte niveau 2</a:t>
            </a:r>
          </a:p>
          <a:p>
            <a:pPr lvl="2"/>
            <a:r>
              <a:t>Texte niveau 3</a:t>
            </a:r>
          </a:p>
          <a:p>
            <a:pPr lvl="3"/>
            <a:r>
              <a:t>Texte niveau 4</a:t>
            </a:r>
          </a:p>
          <a:p>
            <a:pPr lvl="4"/>
            <a:r>
              <a:t>Texte niveau 5</a:t>
            </a:r>
          </a:p>
        </p:txBody>
      </p:sp>
      <p:sp>
        <p:nvSpPr>
          <p:cNvPr id="99" name="Shape 99"/>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1 vers le haut">
    <p:spTree>
      <p:nvGrpSpPr>
        <p:cNvPr id="1" name=""/>
        <p:cNvGrpSpPr/>
        <p:nvPr/>
      </p:nvGrpSpPr>
      <p:grpSpPr>
        <a:xfrm>
          <a:off x="0" y="0"/>
          <a:ext cx="0" cy="0"/>
          <a:chOff x="0" y="0"/>
          <a:chExt cx="0" cy="0"/>
        </a:xfrm>
      </p:grpSpPr>
      <p:sp>
        <p:nvSpPr>
          <p:cNvPr id="106" name="Shape 106"/>
          <p:cNvSpPr/>
          <p:nvPr/>
        </p:nvSpPr>
        <p:spPr>
          <a:xfrm>
            <a:off x="278468" y="8356600"/>
            <a:ext cx="12459504"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25400">
            <a:solidFill>
              <a:srgbClr val="83827D"/>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07" name="Shape 107"/>
          <p:cNvSpPr/>
          <p:nvPr/>
        </p:nvSpPr>
        <p:spPr>
          <a:xfrm>
            <a:off x="279400" y="279400"/>
            <a:ext cx="12446000" cy="9220200"/>
          </a:xfrm>
          <a:prstGeom prst="rect">
            <a:avLst/>
          </a:prstGeom>
          <a:ln w="25400">
            <a:solidFill>
              <a:srgbClr val="83827D"/>
            </a:solidFill>
            <a:miter lim="400000"/>
          </a:ln>
        </p:spPr>
        <p:txBody>
          <a:bodyPr lIns="50800" tIns="50800" rIns="50800" bIns="50800" anchor="ctr"/>
          <a:lstStyle/>
          <a:p>
            <a:endParaRPr/>
          </a:p>
        </p:txBody>
      </p:sp>
      <p:sp>
        <p:nvSpPr>
          <p:cNvPr id="108" name="Shape 108"/>
          <p:cNvSpPr>
            <a:spLocks noGrp="1"/>
          </p:cNvSpPr>
          <p:nvPr>
            <p:ph type="pic" idx="13"/>
          </p:nvPr>
        </p:nvSpPr>
        <p:spPr>
          <a:xfrm>
            <a:off x="368899" y="368300"/>
            <a:ext cx="12268201" cy="7899400"/>
          </a:xfrm>
          <a:prstGeom prst="rect">
            <a:avLst/>
          </a:prstGeom>
        </p:spPr>
        <p:txBody>
          <a:bodyPr lIns="91439" tIns="45719" rIns="91439" bIns="45719" anchor="t">
            <a:noAutofit/>
          </a:bodyPr>
          <a:lstStyle/>
          <a:p>
            <a:endParaRPr/>
          </a:p>
        </p:txBody>
      </p:sp>
      <p:sp>
        <p:nvSpPr>
          <p:cNvPr id="109" name="Shape 109"/>
          <p:cNvSpPr>
            <a:spLocks noGrp="1"/>
          </p:cNvSpPr>
          <p:nvPr>
            <p:ph type="title"/>
          </p:nvPr>
        </p:nvSpPr>
        <p:spPr>
          <a:xfrm>
            <a:off x="368300" y="8369300"/>
            <a:ext cx="10845800" cy="660400"/>
          </a:xfrm>
          <a:prstGeom prst="rect">
            <a:avLst/>
          </a:prstGeom>
        </p:spPr>
        <p:txBody>
          <a:bodyPr anchor="b"/>
          <a:lstStyle>
            <a:lvl1pPr>
              <a:lnSpc>
                <a:spcPct val="150000"/>
              </a:lnSpc>
              <a:defRPr sz="4200" cap="all">
                <a:solidFill>
                  <a:srgbClr val="DEDEDE"/>
                </a:solidFill>
                <a:latin typeface="+mj-lt"/>
                <a:ea typeface="+mj-ea"/>
                <a:cs typeface="+mj-cs"/>
                <a:sym typeface="Helvetica Neue Bold Condensed"/>
              </a:defRPr>
            </a:lvl1pPr>
          </a:lstStyle>
          <a:p>
            <a:r>
              <a:t>Texte du titre</a:t>
            </a:r>
          </a:p>
        </p:txBody>
      </p:sp>
      <p:sp>
        <p:nvSpPr>
          <p:cNvPr id="110" name="Shape 110"/>
          <p:cNvSpPr>
            <a:spLocks noGrp="1"/>
          </p:cNvSpPr>
          <p:nvPr>
            <p:ph type="body" sz="quarter" idx="1"/>
          </p:nvPr>
        </p:nvSpPr>
        <p:spPr>
          <a:xfrm>
            <a:off x="368300" y="9017000"/>
            <a:ext cx="10845800" cy="431800"/>
          </a:xfrm>
          <a:prstGeom prst="rect">
            <a:avLst/>
          </a:prstGeom>
        </p:spPr>
        <p:txBody>
          <a:bodyPr anchor="t"/>
          <a:lstStyle>
            <a:lvl1pPr marL="0" indent="0">
              <a:spcBef>
                <a:spcPts val="0"/>
              </a:spcBef>
              <a:buSzTx/>
              <a:buNone/>
              <a:defRPr sz="2400" cap="all">
                <a:solidFill>
                  <a:srgbClr val="558AAB"/>
                </a:solidFill>
                <a:latin typeface="+mj-lt"/>
                <a:ea typeface="+mj-ea"/>
                <a:cs typeface="+mj-cs"/>
                <a:sym typeface="Helvetica Neue Bold Condensed"/>
              </a:defRPr>
            </a:lvl1pPr>
            <a:lvl2pPr marL="0" indent="228600">
              <a:spcBef>
                <a:spcPts val="0"/>
              </a:spcBef>
              <a:buSzTx/>
              <a:buNone/>
              <a:defRPr sz="2400" cap="all">
                <a:solidFill>
                  <a:srgbClr val="558AAB"/>
                </a:solidFill>
                <a:latin typeface="+mj-lt"/>
                <a:ea typeface="+mj-ea"/>
                <a:cs typeface="+mj-cs"/>
                <a:sym typeface="Helvetica Neue Bold Condensed"/>
              </a:defRPr>
            </a:lvl2pPr>
            <a:lvl3pPr marL="0" indent="457200">
              <a:spcBef>
                <a:spcPts val="0"/>
              </a:spcBef>
              <a:buSzTx/>
              <a:buNone/>
              <a:defRPr sz="2400" cap="all">
                <a:solidFill>
                  <a:srgbClr val="558AAB"/>
                </a:solidFill>
                <a:latin typeface="+mj-lt"/>
                <a:ea typeface="+mj-ea"/>
                <a:cs typeface="+mj-cs"/>
                <a:sym typeface="Helvetica Neue Bold Condensed"/>
              </a:defRPr>
            </a:lvl3pPr>
            <a:lvl4pPr marL="0" indent="685800">
              <a:spcBef>
                <a:spcPts val="0"/>
              </a:spcBef>
              <a:buSzTx/>
              <a:buNone/>
              <a:defRPr sz="2400" cap="all">
                <a:solidFill>
                  <a:srgbClr val="558AAB"/>
                </a:solidFill>
                <a:latin typeface="+mj-lt"/>
                <a:ea typeface="+mj-ea"/>
                <a:cs typeface="+mj-cs"/>
                <a:sym typeface="Helvetica Neue Bold Condensed"/>
              </a:defRPr>
            </a:lvl4pPr>
            <a:lvl5pPr marL="0" indent="914400">
              <a:spcBef>
                <a:spcPts val="0"/>
              </a:spcBef>
              <a:buSzTx/>
              <a:buNone/>
              <a:defRPr sz="2400" cap="all">
                <a:solidFill>
                  <a:srgbClr val="558AAB"/>
                </a:solidFill>
                <a:latin typeface="+mj-lt"/>
                <a:ea typeface="+mj-ea"/>
                <a:cs typeface="+mj-cs"/>
                <a:sym typeface="Helvetica Neue Bold Condensed"/>
              </a:defRPr>
            </a:lvl5pPr>
          </a:lstStyle>
          <a:p>
            <a:r>
              <a:t>Texte niveau 1</a:t>
            </a:r>
          </a:p>
          <a:p>
            <a:pPr lvl="1"/>
            <a:r>
              <a:t>Texte niveau 2</a:t>
            </a:r>
          </a:p>
          <a:p>
            <a:pPr lvl="2"/>
            <a:r>
              <a:t>Texte niveau 3</a:t>
            </a:r>
          </a:p>
          <a:p>
            <a:pPr lvl="3"/>
            <a:r>
              <a:t>Texte niveau 4</a:t>
            </a:r>
          </a:p>
          <a:p>
            <a:pPr lvl="4"/>
            <a:r>
              <a:t>Texte niveau 5</a:t>
            </a:r>
          </a:p>
        </p:txBody>
      </p:sp>
      <p:sp>
        <p:nvSpPr>
          <p:cNvPr id="111" name="Shape 111"/>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
        <p:nvSpPr>
          <p:cNvPr id="118" name="Shape 118"/>
          <p:cNvSpPr>
            <a:spLocks noGrp="1"/>
          </p:cNvSpPr>
          <p:nvPr>
            <p:ph type="body" sz="quarter" idx="13"/>
          </p:nvPr>
        </p:nvSpPr>
        <p:spPr>
          <a:xfrm>
            <a:off x="1270000" y="4292600"/>
            <a:ext cx="10464800" cy="635000"/>
          </a:xfrm>
          <a:prstGeom prst="rect">
            <a:avLst/>
          </a:prstGeom>
        </p:spPr>
        <p:txBody>
          <a:bodyPr>
            <a:spAutoFit/>
          </a:bodyPr>
          <a:lstStyle>
            <a:lvl1pPr marL="0" indent="0" algn="ctr">
              <a:spcBef>
                <a:spcPts val="2400"/>
              </a:spcBef>
              <a:buSzTx/>
              <a:buNone/>
              <a:defRPr>
                <a:solidFill>
                  <a:srgbClr val="737373"/>
                </a:solidFill>
              </a:defRPr>
            </a:lvl1pPr>
          </a:lstStyle>
          <a:p>
            <a:r>
              <a:t>« Saisissez une citation ici. »</a:t>
            </a:r>
          </a:p>
        </p:txBody>
      </p:sp>
      <p:sp>
        <p:nvSpPr>
          <p:cNvPr id="119" name="Shape 119"/>
          <p:cNvSpPr>
            <a:spLocks noGrp="1"/>
          </p:cNvSpPr>
          <p:nvPr>
            <p:ph type="body" sz="quarter" idx="14"/>
          </p:nvPr>
        </p:nvSpPr>
        <p:spPr>
          <a:xfrm>
            <a:off x="1270000" y="6362700"/>
            <a:ext cx="10464800" cy="523444"/>
          </a:xfrm>
          <a:prstGeom prst="rect">
            <a:avLst/>
          </a:prstGeom>
        </p:spPr>
        <p:txBody>
          <a:bodyPr anchor="t">
            <a:spAutoFit/>
          </a:bodyPr>
          <a:lstStyle>
            <a:lvl1pPr marL="0" indent="0" algn="ctr">
              <a:spcBef>
                <a:spcPts val="2400"/>
              </a:spcBef>
              <a:buSzTx/>
              <a:buNone/>
              <a:defRPr sz="2800" i="1">
                <a:solidFill>
                  <a:srgbClr val="737373"/>
                </a:solidFill>
              </a:defRPr>
            </a:lvl1pPr>
          </a:lstStyle>
          <a:p>
            <a:r>
              <a:t>-Gilles Allain</a:t>
            </a:r>
          </a:p>
        </p:txBody>
      </p:sp>
      <p:sp>
        <p:nvSpPr>
          <p:cNvPr id="120" name="Shape 120"/>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7" name="Shape 127"/>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28" name="Shape 128"/>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35" name="Shape 135"/>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slow" advTm="12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279400" y="279400"/>
            <a:ext cx="12446000" cy="9220200"/>
          </a:xfrm>
          <a:prstGeom prst="rect">
            <a:avLst/>
          </a:prstGeom>
          <a:ln w="25400">
            <a:solidFill>
              <a:srgbClr val="83827D"/>
            </a:solidFill>
            <a:miter lim="400000"/>
          </a:ln>
        </p:spPr>
        <p:txBody>
          <a:bodyPr lIns="50800" tIns="50800" rIns="50800" bIns="50800" anchor="ctr"/>
          <a:lstStyle/>
          <a:p>
            <a:endParaRPr/>
          </a:p>
        </p:txBody>
      </p:sp>
      <p:sp>
        <p:nvSpPr>
          <p:cNvPr id="3" name="Shape 3"/>
          <p:cNvSpPr>
            <a:spLocks noGrp="1"/>
          </p:cNvSpPr>
          <p:nvPr>
            <p:ph type="title"/>
          </p:nvPr>
        </p:nvSpPr>
        <p:spPr>
          <a:xfrm>
            <a:off x="1041400" y="254000"/>
            <a:ext cx="10922000" cy="2438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Texte du titre</a:t>
            </a:r>
          </a:p>
        </p:txBody>
      </p:sp>
      <p:sp>
        <p:nvSpPr>
          <p:cNvPr id="4" name="Shape 4"/>
          <p:cNvSpPr>
            <a:spLocks noGrp="1"/>
          </p:cNvSpPr>
          <p:nvPr>
            <p:ph type="body" idx="1"/>
          </p:nvPr>
        </p:nvSpPr>
        <p:spPr>
          <a:xfrm>
            <a:off x="1041400" y="1473200"/>
            <a:ext cx="10922000" cy="6807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buBlip>
                <a:blip r:embed="rId13"/>
              </a:buBlip>
            </a:lvl1pPr>
            <a:lvl2pPr>
              <a:buBlip>
                <a:blip r:embed="rId13"/>
              </a:buBlip>
            </a:lvl2pPr>
            <a:lvl3pPr>
              <a:buBlip>
                <a:blip r:embed="rId13"/>
              </a:buBlip>
            </a:lvl3pPr>
            <a:lvl4pPr>
              <a:buBlip>
                <a:blip r:embed="rId13"/>
              </a:buBlip>
            </a:lvl4pPr>
            <a:lvl5pPr>
              <a:buBlip>
                <a:blip r:embed="rId13"/>
              </a:buBlip>
            </a:lvl5pPr>
          </a:lstStyle>
          <a:p>
            <a:r>
              <a:t>Texte niveau 1</a:t>
            </a:r>
          </a:p>
          <a:p>
            <a:pPr lvl="1"/>
            <a:r>
              <a:t>Texte niveau 2</a:t>
            </a:r>
          </a:p>
          <a:p>
            <a:pPr lvl="2"/>
            <a:r>
              <a:t>Texte niveau 3</a:t>
            </a:r>
          </a:p>
          <a:p>
            <a:pPr lvl="3"/>
            <a:r>
              <a:t>Texte niveau 4</a:t>
            </a:r>
          </a:p>
          <a:p>
            <a:pPr lvl="4"/>
            <a:r>
              <a:t>Texte niveau 5</a:t>
            </a:r>
          </a:p>
        </p:txBody>
      </p:sp>
      <p:sp>
        <p:nvSpPr>
          <p:cNvPr id="5" name="Shape 5"/>
          <p:cNvSpPr>
            <a:spLocks noGrp="1"/>
          </p:cNvSpPr>
          <p:nvPr>
            <p:ph type="sldNum" sz="quarter" idx="2"/>
          </p:nvPr>
        </p:nvSpPr>
        <p:spPr>
          <a:xfrm>
            <a:off x="6352743" y="9474200"/>
            <a:ext cx="312014" cy="299822"/>
          </a:xfrm>
          <a:prstGeom prst="rect">
            <a:avLst/>
          </a:prstGeom>
          <a:ln w="12700">
            <a:miter lim="400000"/>
          </a:ln>
        </p:spPr>
        <p:txBody>
          <a:bodyPr wrap="none" lIns="50800" tIns="50800" rIns="50800" bIns="50800">
            <a:spAutoFit/>
          </a:bodyPr>
          <a:lstStyle>
            <a:lvl1pPr>
              <a:defRPr sz="1400">
                <a:solidFill>
                  <a:srgbClr val="5C88A5"/>
                </a:solidFill>
                <a:latin typeface="Helvetica Neue"/>
                <a:ea typeface="Helvetica Neue"/>
                <a:cs typeface="Helvetica Neue"/>
                <a:sym typeface="Helvetica Neue"/>
              </a:defRPr>
            </a:lvl1pPr>
          </a:lstStyle>
          <a:p>
            <a:fld id="{86CB4B4D-7CA3-9044-876B-883B54F8677D}" type="slidenum">
              <a:t>‹nr.›</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12000"/>
  <p:txStyles>
    <p:titleStyle>
      <a:lvl1pPr marL="0" marR="0" indent="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1pPr>
      <a:lvl2pPr marL="0" marR="0" indent="2286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2pPr>
      <a:lvl3pPr marL="0" marR="0" indent="4572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3pPr>
      <a:lvl4pPr marL="0" marR="0" indent="6858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4pPr>
      <a:lvl5pPr marL="0" marR="0" indent="9144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5pPr>
      <a:lvl6pPr marL="0" marR="0" indent="11430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6pPr>
      <a:lvl7pPr marL="0" marR="0" indent="13716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7pPr>
      <a:lvl8pPr marL="0" marR="0" indent="16002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8pPr>
      <a:lvl9pPr marL="0" marR="0" indent="1828800" algn="l" defTabSz="584200" rtl="0" latinLnBrk="0">
        <a:lnSpc>
          <a:spcPct val="90000"/>
        </a:lnSpc>
        <a:spcBef>
          <a:spcPts val="0"/>
        </a:spcBef>
        <a:spcAft>
          <a:spcPts val="0"/>
        </a:spcAft>
        <a:buClrTx/>
        <a:buSzTx/>
        <a:buFontTx/>
        <a:buNone/>
        <a:tabLst/>
        <a:defRPr sz="7200" b="0" i="0" u="none" strike="noStrike" cap="none" spc="0" baseline="0">
          <a:ln>
            <a:noFill/>
          </a:ln>
          <a:solidFill>
            <a:srgbClr val="558AAB"/>
          </a:solidFill>
          <a:uFillTx/>
          <a:latin typeface="+mn-lt"/>
          <a:ea typeface="+mn-ea"/>
          <a:cs typeface="+mn-cs"/>
          <a:sym typeface="Helvetica Neue Light"/>
        </a:defRPr>
      </a:lvl9pPr>
    </p:titleStyle>
    <p:bodyStyle>
      <a:lvl1pPr marL="4445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1pPr>
      <a:lvl2pPr marL="8890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2pPr>
      <a:lvl3pPr marL="13335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3pPr>
      <a:lvl4pPr marL="17780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4pPr>
      <a:lvl5pPr marL="22225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5pPr>
      <a:lvl6pPr marL="26670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6pPr>
      <a:lvl7pPr marL="31115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7pPr>
      <a:lvl8pPr marL="35560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8pPr>
      <a:lvl9pPr marL="4000500" marR="0" indent="-444500" algn="l" defTabSz="584200" rtl="0" latinLnBrk="0">
        <a:lnSpc>
          <a:spcPct val="100000"/>
        </a:lnSpc>
        <a:spcBef>
          <a:spcPts val="3200"/>
        </a:spcBef>
        <a:spcAft>
          <a:spcPts val="0"/>
        </a:spcAft>
        <a:buClrTx/>
        <a:buSzPct val="40000"/>
        <a:buFontTx/>
        <a:buBlip>
          <a:blip r:embed="rId13"/>
        </a:buBlip>
        <a:tabLst/>
        <a:defRPr sz="3600" b="0" i="0" u="none" strike="noStrike" cap="none" spc="0" baseline="0">
          <a:ln>
            <a:noFill/>
          </a:ln>
          <a:solidFill>
            <a:srgbClr val="FFFFFF"/>
          </a:solidFill>
          <a:uFillTx/>
          <a:latin typeface="Helvetica Neue"/>
          <a:ea typeface="Helvetica Neue"/>
          <a:cs typeface="Helvetica Neue"/>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1pPr>
      <a:lvl2pPr marL="0" marR="0" indent="2286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2pPr>
      <a:lvl3pPr marL="0" marR="0" indent="4572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3pPr>
      <a:lvl4pPr marL="0" marR="0" indent="6858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4pPr>
      <a:lvl5pPr marL="0" marR="0" indent="9144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5pPr>
      <a:lvl6pPr marL="0" marR="0" indent="11430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6pPr>
      <a:lvl7pPr marL="0" marR="0" indent="13716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7pPr>
      <a:lvl8pPr marL="0" marR="0" indent="16002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8pPr>
      <a:lvl9pPr marL="0" marR="0" indent="18288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john.pyrgies@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tiff"/><Relationship Id="rId5" Type="http://schemas.openxmlformats.org/officeDocument/2006/relationships/image" Target="../media/image3.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jpeg"/><Relationship Id="rId5" Type="http://schemas.openxmlformats.org/officeDocument/2006/relationships/image" Target="../media/image11.gif"/><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ctrTitle"/>
          </p:nvPr>
        </p:nvSpPr>
        <p:spPr>
          <a:xfrm>
            <a:off x="924190" y="3098678"/>
            <a:ext cx="11156420" cy="3306638"/>
          </a:xfrm>
          <a:prstGeom prst="rect">
            <a:avLst/>
          </a:prstGeom>
        </p:spPr>
        <p:txBody>
          <a:bodyPr/>
          <a:lstStyle/>
          <a:p>
            <a:pPr defTabSz="233679">
              <a:defRPr sz="4200" cap="none">
                <a:solidFill>
                  <a:srgbClr val="005493"/>
                </a:solidFill>
                <a:latin typeface="Arial Black"/>
                <a:ea typeface="Arial Black"/>
                <a:cs typeface="Arial Black"/>
                <a:sym typeface="Arial Black"/>
              </a:defRPr>
            </a:pPr>
            <a:r>
              <a:rPr dirty="0"/>
              <a:t>Leading a terrorist attack with a drones swarm : Nightmare or reality ?</a:t>
            </a:r>
          </a:p>
          <a:p>
            <a:pPr defTabSz="233679">
              <a:defRPr sz="2360" cap="none">
                <a:solidFill>
                  <a:srgbClr val="005493"/>
                </a:solidFill>
                <a:latin typeface="Arial Black"/>
                <a:ea typeface="Arial Black"/>
                <a:cs typeface="Arial Black"/>
                <a:sym typeface="Arial Black"/>
              </a:defRPr>
            </a:pPr>
            <a:endParaRPr dirty="0"/>
          </a:p>
          <a:p>
            <a:pPr defTabSz="233679">
              <a:defRPr sz="2360" cap="none">
                <a:solidFill>
                  <a:srgbClr val="005493"/>
                </a:solidFill>
                <a:latin typeface="Arial Black"/>
                <a:ea typeface="Arial Black"/>
                <a:cs typeface="Arial Black"/>
                <a:sym typeface="Arial Black"/>
              </a:defRPr>
            </a:pPr>
            <a:r>
              <a:rPr lang="nl-BE" dirty="0" smtClean="0"/>
              <a:t>Drone demo dag voor veiligheidsdiensten</a:t>
            </a:r>
            <a:r>
              <a:rPr dirty="0" smtClean="0"/>
              <a:t> </a:t>
            </a:r>
            <a:r>
              <a:rPr lang="nl-BE" dirty="0" smtClean="0"/>
              <a:t/>
            </a:r>
            <a:br>
              <a:rPr lang="nl-BE" dirty="0" smtClean="0"/>
            </a:br>
            <a:r>
              <a:rPr lang="nl-BE" dirty="0" smtClean="0"/>
              <a:t>Zedelgem</a:t>
            </a:r>
            <a:r>
              <a:rPr dirty="0" smtClean="0"/>
              <a:t>, </a:t>
            </a:r>
            <a:r>
              <a:rPr lang="nl-BE" dirty="0" smtClean="0"/>
              <a:t>23</a:t>
            </a:r>
            <a:r>
              <a:rPr dirty="0" smtClean="0"/>
              <a:t> </a:t>
            </a:r>
            <a:r>
              <a:rPr lang="nl-BE" dirty="0" smtClean="0"/>
              <a:t>Rd</a:t>
            </a:r>
            <a:r>
              <a:rPr dirty="0" smtClean="0"/>
              <a:t> </a:t>
            </a:r>
            <a:r>
              <a:rPr lang="nl-BE" dirty="0" smtClean="0"/>
              <a:t>November</a:t>
            </a:r>
            <a:r>
              <a:rPr dirty="0" smtClean="0"/>
              <a:t> </a:t>
            </a:r>
            <a:r>
              <a:rPr dirty="0"/>
              <a:t>2016</a:t>
            </a:r>
          </a:p>
        </p:txBody>
      </p:sp>
      <p:sp>
        <p:nvSpPr>
          <p:cNvPr id="145" name="Shape 145"/>
          <p:cNvSpPr>
            <a:spLocks noGrp="1"/>
          </p:cNvSpPr>
          <p:nvPr>
            <p:ph type="subTitle" sz="quarter" idx="1"/>
          </p:nvPr>
        </p:nvSpPr>
        <p:spPr>
          <a:xfrm>
            <a:off x="1072854" y="7332170"/>
            <a:ext cx="10541001" cy="1371601"/>
          </a:xfrm>
          <a:prstGeom prst="rect">
            <a:avLst/>
          </a:prstGeom>
        </p:spPr>
        <p:txBody>
          <a:bodyPr/>
          <a:lstStyle/>
          <a:p>
            <a:pPr defTabSz="496570">
              <a:defRPr sz="3060" cap="none">
                <a:solidFill>
                  <a:srgbClr val="005493"/>
                </a:solidFill>
                <a:latin typeface="Arial Black"/>
                <a:ea typeface="Arial Black"/>
                <a:cs typeface="Arial Black"/>
                <a:sym typeface="Arial Black"/>
              </a:defRPr>
            </a:pPr>
            <a:r>
              <a:t>John Pyrgies</a:t>
            </a:r>
          </a:p>
          <a:p>
            <a:pPr defTabSz="496570">
              <a:defRPr sz="2040" cap="none">
                <a:solidFill>
                  <a:srgbClr val="005493"/>
                </a:solidFill>
                <a:latin typeface="Arial Black"/>
                <a:ea typeface="Arial Black"/>
                <a:cs typeface="Arial Black"/>
                <a:sym typeface="Arial Black"/>
              </a:defRPr>
            </a:pPr>
            <a:r>
              <a:rPr u="sng">
                <a:hlinkClick r:id="rId2"/>
              </a:rPr>
              <a:t>john.pyrgies@gmail.com</a:t>
            </a:r>
          </a:p>
          <a:p>
            <a:pPr defTabSz="496570">
              <a:defRPr sz="2040" cap="none">
                <a:solidFill>
                  <a:srgbClr val="005493"/>
                </a:solidFill>
                <a:latin typeface="Arial Black"/>
                <a:ea typeface="Arial Black"/>
                <a:cs typeface="Arial Black"/>
                <a:sym typeface="Arial Black"/>
              </a:defRPr>
            </a:pPr>
            <a:r>
              <a:t>0476 / 40 11 72  </a:t>
            </a:r>
          </a:p>
        </p:txBody>
      </p:sp>
      <p:pic>
        <p:nvPicPr>
          <p:cNvPr id="146" name="logo_SkyAngels (1).jpg"/>
          <p:cNvPicPr>
            <a:picLocks noChangeAspect="1"/>
          </p:cNvPicPr>
          <p:nvPr/>
        </p:nvPicPr>
        <p:blipFill>
          <a:blip r:embed="rId3">
            <a:extLst/>
          </a:blip>
          <a:stretch>
            <a:fillRect/>
          </a:stretch>
        </p:blipFill>
        <p:spPr>
          <a:xfrm>
            <a:off x="10547932" y="472898"/>
            <a:ext cx="2110316" cy="193743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a:p>
          <a:p>
            <a:pPr algn="ctr">
              <a:defRPr sz="6400">
                <a:solidFill>
                  <a:srgbClr val="005493"/>
                </a:solidFill>
                <a:latin typeface="Arial Black"/>
                <a:ea typeface="Arial Black"/>
                <a:cs typeface="Arial Black"/>
                <a:sym typeface="Arial Black"/>
              </a:defRPr>
            </a:pPr>
            <a:r>
              <a:t>Context </a:t>
            </a:r>
          </a:p>
        </p:txBody>
      </p:sp>
      <p:sp>
        <p:nvSpPr>
          <p:cNvPr id="149" name="Shape 149"/>
          <p:cNvSpPr>
            <a:spLocks noGrp="1"/>
          </p:cNvSpPr>
          <p:nvPr>
            <p:ph type="body" idx="1"/>
          </p:nvPr>
        </p:nvSpPr>
        <p:spPr>
          <a:xfrm>
            <a:off x="678011" y="1641599"/>
            <a:ext cx="11807727" cy="7969002"/>
          </a:xfrm>
          <a:prstGeom prst="rect">
            <a:avLst/>
          </a:prstGeom>
        </p:spPr>
        <p:txBody>
          <a:bodyPr anchor="t"/>
          <a:lstStyle/>
          <a:p>
            <a:pPr marL="0" indent="0" algn="just" defTabSz="332993">
              <a:lnSpc>
                <a:spcPct val="150000"/>
              </a:lnSpc>
              <a:spcBef>
                <a:spcPts val="1800"/>
              </a:spcBef>
              <a:buSzTx/>
              <a:buNone/>
              <a:defRPr sz="3021"/>
            </a:pPr>
            <a:endParaRPr/>
          </a:p>
          <a:p>
            <a:pPr marL="253364" indent="-253364" algn="just" defTabSz="332993">
              <a:spcBef>
                <a:spcPts val="1800"/>
              </a:spcBef>
              <a:buBlip>
                <a:blip r:embed="rId2"/>
              </a:buBlip>
              <a:defRPr sz="3021">
                <a:solidFill>
                  <a:srgbClr val="005493"/>
                </a:solidFill>
                <a:latin typeface="Arial Black"/>
                <a:ea typeface="Arial Black"/>
                <a:cs typeface="Arial Black"/>
                <a:sym typeface="Arial Black"/>
              </a:defRPr>
            </a:pPr>
            <a:r>
              <a:t>The Riga declaration on drones, issued on 6 th March 2015, states :</a:t>
            </a:r>
          </a:p>
          <a:p>
            <a:pPr marL="0" indent="0" defTabSz="332993">
              <a:spcBef>
                <a:spcPts val="1800"/>
              </a:spcBef>
              <a:buSzTx/>
              <a:buNone/>
              <a:defRPr sz="2052">
                <a:solidFill>
                  <a:srgbClr val="005493"/>
                </a:solidFill>
                <a:latin typeface="Arial Black"/>
                <a:ea typeface="Arial Black"/>
                <a:cs typeface="Arial Black"/>
                <a:sym typeface="Arial Black"/>
              </a:defRPr>
            </a:pPr>
            <a:r>
              <a:t>‘Drones also pose potential security risks. The design of drones can and should take into account those risks by using methods such as cyber-defence or geofencing. However, the malicious use of drones cannot be entirely prevented by design or operational restrictions’. </a:t>
            </a:r>
          </a:p>
          <a:p>
            <a:pPr marL="0" indent="0" algn="just" defTabSz="332993">
              <a:spcBef>
                <a:spcPts val="1800"/>
              </a:spcBef>
              <a:buSzTx/>
              <a:buNone/>
              <a:defRPr sz="2337">
                <a:solidFill>
                  <a:srgbClr val="005493"/>
                </a:solidFill>
                <a:latin typeface="Arial Black"/>
                <a:ea typeface="Arial Black"/>
                <a:cs typeface="Arial Black"/>
                <a:sym typeface="Arial Black"/>
              </a:defRPr>
            </a:pPr>
            <a:r>
              <a:t>-</a:t>
            </a:r>
            <a:r>
              <a:rPr sz="2793"/>
              <a:t>&gt; ‘It is the task of the national police and justice systems to address those risks’</a:t>
            </a:r>
          </a:p>
          <a:p>
            <a:pPr marL="253364" indent="-253364" algn="just" defTabSz="332993">
              <a:spcBef>
                <a:spcPts val="1800"/>
              </a:spcBef>
              <a:buBlip>
                <a:blip r:embed="rId2"/>
              </a:buBlip>
              <a:defRPr sz="3021">
                <a:solidFill>
                  <a:srgbClr val="005493"/>
                </a:solidFill>
                <a:latin typeface="Arial Black"/>
                <a:ea typeface="Arial Black"/>
                <a:cs typeface="Arial Black"/>
                <a:sym typeface="Arial Black"/>
              </a:defRPr>
            </a:pPr>
            <a:r>
              <a:t>The Royal Military Academy has been requested by the Belgian Interior and Defense ministries to deliver an opinion about the potential risks represented by drones in the preparation or execution of a terrorist attack </a:t>
            </a:r>
          </a:p>
        </p:txBody>
      </p:sp>
      <p:pic>
        <p:nvPicPr>
          <p:cNvPr id="150" name="logo_SkyAngels (1).jpg"/>
          <p:cNvPicPr>
            <a:picLocks noChangeAspect="1"/>
          </p:cNvPicPr>
          <p:nvPr/>
        </p:nvPicPr>
        <p:blipFill>
          <a:blip r:embed="rId3">
            <a:extLst/>
          </a:blip>
          <a:stretch>
            <a:fillRect/>
          </a:stretch>
        </p:blipFill>
        <p:spPr>
          <a:xfrm>
            <a:off x="10571510" y="504481"/>
            <a:ext cx="2110317" cy="19374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xfrm>
            <a:off x="736600" y="-622300"/>
            <a:ext cx="10922000" cy="2413000"/>
          </a:xfrm>
          <a:prstGeom prst="rect">
            <a:avLst/>
          </a:prstGeom>
        </p:spPr>
        <p:txBody>
          <a:bodyPr/>
          <a:lstStyle/>
          <a:p>
            <a:pPr algn="ctr">
              <a:defRPr>
                <a:solidFill>
                  <a:srgbClr val="FFFFFF"/>
                </a:solidFill>
              </a:defRPr>
            </a:pPr>
            <a:endParaRPr/>
          </a:p>
          <a:p>
            <a:pPr algn="ctr">
              <a:defRPr sz="6400">
                <a:solidFill>
                  <a:srgbClr val="005493"/>
                </a:solidFill>
                <a:latin typeface="Arial Black"/>
                <a:ea typeface="Arial Black"/>
                <a:cs typeface="Arial Black"/>
                <a:sym typeface="Arial Black"/>
              </a:defRPr>
            </a:pPr>
            <a:r>
              <a:t>Bayesian inference </a:t>
            </a:r>
          </a:p>
        </p:txBody>
      </p:sp>
      <p:sp>
        <p:nvSpPr>
          <p:cNvPr id="153" name="Shape 153"/>
          <p:cNvSpPr>
            <a:spLocks noGrp="1"/>
          </p:cNvSpPr>
          <p:nvPr>
            <p:ph type="body" idx="1"/>
          </p:nvPr>
        </p:nvSpPr>
        <p:spPr>
          <a:xfrm>
            <a:off x="1112135" y="2577998"/>
            <a:ext cx="11116023" cy="6756401"/>
          </a:xfrm>
          <a:prstGeom prst="rect">
            <a:avLst/>
          </a:prstGeom>
        </p:spPr>
        <p:txBody>
          <a:bodyPr/>
          <a:lstStyle/>
          <a:p>
            <a:pPr marL="0" indent="0" algn="just" defTabSz="262889">
              <a:lnSpc>
                <a:spcPct val="150000"/>
              </a:lnSpc>
              <a:spcBef>
                <a:spcPts val="1400"/>
              </a:spcBef>
              <a:buSzTx/>
              <a:buNone/>
              <a:defRPr sz="2384">
                <a:solidFill>
                  <a:srgbClr val="005493"/>
                </a:solidFill>
                <a:latin typeface="Arial Black"/>
                <a:ea typeface="Arial Black"/>
                <a:cs typeface="Arial Black"/>
                <a:sym typeface="Arial Black"/>
              </a:defRPr>
            </a:pPr>
            <a:r>
              <a:t>Bayesian inference is a method used to update the probability for an hypothesis H as an evidence E is acquired according to :</a:t>
            </a:r>
          </a:p>
          <a:p>
            <a:pPr marL="0" indent="0" algn="ctr" defTabSz="262889">
              <a:spcBef>
                <a:spcPts val="1400"/>
              </a:spcBef>
              <a:buSzTx/>
              <a:buNone/>
              <a:defRPr sz="2384">
                <a:solidFill>
                  <a:srgbClr val="005493"/>
                </a:solidFill>
                <a:latin typeface="Arial Black"/>
                <a:ea typeface="Arial Black"/>
                <a:cs typeface="Arial Black"/>
                <a:sym typeface="Arial Black"/>
              </a:defRPr>
            </a:pPr>
            <a:r>
              <a:t>P(H | E) = P(E | H) . P(H)  /  P(E) </a:t>
            </a:r>
          </a:p>
          <a:p>
            <a:pPr marL="0" indent="0" defTabSz="262889">
              <a:spcBef>
                <a:spcPts val="1400"/>
              </a:spcBef>
              <a:buSzTx/>
              <a:buNone/>
              <a:defRPr sz="2384">
                <a:solidFill>
                  <a:srgbClr val="005493"/>
                </a:solidFill>
                <a:latin typeface="Arial Black"/>
                <a:ea typeface="Arial Black"/>
                <a:cs typeface="Arial Black"/>
                <a:sym typeface="Arial Black"/>
              </a:defRPr>
            </a:pPr>
            <a:r>
              <a:t>Where :</a:t>
            </a:r>
          </a:p>
          <a:p>
            <a:pPr marL="200025" indent="-200025" algn="just" defTabSz="262889">
              <a:spcBef>
                <a:spcPts val="1400"/>
              </a:spcBef>
              <a:buBlip>
                <a:blip r:embed="rId2"/>
              </a:buBlip>
              <a:defRPr sz="2384">
                <a:solidFill>
                  <a:srgbClr val="005493"/>
                </a:solidFill>
                <a:latin typeface="Arial Black"/>
                <a:ea typeface="Arial Black"/>
                <a:cs typeface="Arial Black"/>
                <a:sym typeface="Arial Black"/>
              </a:defRPr>
            </a:pPr>
            <a:r>
              <a:t>P(H) is the prior probability i.e. the probability of H </a:t>
            </a:r>
            <a:r>
              <a:rPr u="sng"/>
              <a:t>before</a:t>
            </a:r>
            <a:r>
              <a:t> E is observed</a:t>
            </a:r>
          </a:p>
          <a:p>
            <a:pPr marL="200025" indent="-200025" algn="just" defTabSz="262889">
              <a:spcBef>
                <a:spcPts val="1400"/>
              </a:spcBef>
              <a:buBlip>
                <a:blip r:embed="rId2"/>
              </a:buBlip>
              <a:defRPr sz="2384">
                <a:solidFill>
                  <a:srgbClr val="005493"/>
                </a:solidFill>
                <a:latin typeface="Arial Black"/>
                <a:ea typeface="Arial Black"/>
                <a:cs typeface="Arial Black"/>
                <a:sym typeface="Arial Black"/>
              </a:defRPr>
            </a:pPr>
            <a:r>
              <a:t>P(H | E) is the posterior probability i.e. the probability of H </a:t>
            </a:r>
            <a:r>
              <a:rPr u="sng"/>
              <a:t>after</a:t>
            </a:r>
            <a:r>
              <a:t> E is observed and thus the probability that the hypothesis H verifies given the observed evidence E</a:t>
            </a:r>
          </a:p>
          <a:p>
            <a:pPr marL="200025" indent="-200025" algn="just" defTabSz="262889">
              <a:spcBef>
                <a:spcPts val="1400"/>
              </a:spcBef>
              <a:buBlip>
                <a:blip r:embed="rId2"/>
              </a:buBlip>
              <a:defRPr sz="2384">
                <a:solidFill>
                  <a:srgbClr val="005493"/>
                </a:solidFill>
                <a:latin typeface="Arial Black"/>
                <a:ea typeface="Arial Black"/>
                <a:cs typeface="Arial Black"/>
                <a:sym typeface="Arial Black"/>
              </a:defRPr>
            </a:pPr>
            <a:r>
              <a:t>P(E | H) is the likelihood of observing E given H i.e. the compatibility of the evidence with the given hypothesis</a:t>
            </a:r>
          </a:p>
          <a:p>
            <a:pPr marL="200025" indent="-200025" algn="just" defTabSz="262889">
              <a:spcBef>
                <a:spcPts val="1400"/>
              </a:spcBef>
              <a:buBlip>
                <a:blip r:embed="rId2"/>
              </a:buBlip>
              <a:defRPr sz="2384">
                <a:solidFill>
                  <a:srgbClr val="005493"/>
                </a:solidFill>
                <a:latin typeface="Arial Black"/>
                <a:ea typeface="Arial Black"/>
                <a:cs typeface="Arial Black"/>
                <a:sym typeface="Arial Black"/>
              </a:defRPr>
            </a:pPr>
            <a:r>
              <a:t>P(E) is the probability to observe E, independently of H</a:t>
            </a:r>
          </a:p>
        </p:txBody>
      </p:sp>
      <p:sp>
        <p:nvSpPr>
          <p:cNvPr id="154" name="Shape 154"/>
          <p:cNvSpPr/>
          <p:nvPr/>
        </p:nvSpPr>
        <p:spPr>
          <a:xfrm>
            <a:off x="315823" y="9159011"/>
            <a:ext cx="1324154" cy="28747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300">
                <a:solidFill>
                  <a:srgbClr val="FFFFFF"/>
                </a:solidFill>
              </a:defRPr>
            </a:lvl1pPr>
          </a:lstStyle>
          <a:p>
            <a:r>
              <a:t>Source : Wikipedia</a:t>
            </a:r>
          </a:p>
        </p:txBody>
      </p:sp>
      <p:pic>
        <p:nvPicPr>
          <p:cNvPr id="155" name="logo_SkyAngels (1).jpg"/>
          <p:cNvPicPr>
            <a:picLocks noChangeAspect="1"/>
          </p:cNvPicPr>
          <p:nvPr/>
        </p:nvPicPr>
        <p:blipFill>
          <a:blip r:embed="rId3">
            <a:extLst/>
          </a:blip>
          <a:stretch>
            <a:fillRect/>
          </a:stretch>
        </p:blipFill>
        <p:spPr>
          <a:xfrm>
            <a:off x="10571510" y="504481"/>
            <a:ext cx="2110317" cy="19374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dirty="0"/>
          </a:p>
          <a:p>
            <a:pPr algn="ctr">
              <a:defRPr>
                <a:solidFill>
                  <a:srgbClr val="005493"/>
                </a:solidFill>
                <a:latin typeface="Arial Black"/>
                <a:ea typeface="Arial Black"/>
                <a:cs typeface="Arial Black"/>
                <a:sym typeface="Arial Black"/>
              </a:defRPr>
            </a:pPr>
            <a:r>
              <a:rPr dirty="0"/>
              <a:t>Risk Model</a:t>
            </a:r>
          </a:p>
        </p:txBody>
      </p:sp>
      <p:sp>
        <p:nvSpPr>
          <p:cNvPr id="158" name="Shape 158"/>
          <p:cNvSpPr>
            <a:spLocks noGrp="1"/>
          </p:cNvSpPr>
          <p:nvPr>
            <p:ph type="body" idx="1"/>
          </p:nvPr>
        </p:nvSpPr>
        <p:spPr>
          <a:xfrm>
            <a:off x="1041400" y="1930400"/>
            <a:ext cx="10922000" cy="5715000"/>
          </a:xfrm>
          <a:prstGeom prst="rect">
            <a:avLst/>
          </a:prstGeom>
        </p:spPr>
        <p:txBody>
          <a:bodyPr/>
          <a:lstStyle/>
          <a:p>
            <a:pPr marL="0" indent="0" algn="ctr" defTabSz="473201">
              <a:spcBef>
                <a:spcPts val="2500"/>
              </a:spcBef>
              <a:buSzTx/>
              <a:buNone/>
              <a:defRPr sz="2916">
                <a:solidFill>
                  <a:srgbClr val="005493"/>
                </a:solidFill>
                <a:latin typeface="Arial Black"/>
                <a:ea typeface="Arial Black"/>
                <a:cs typeface="Arial Black"/>
                <a:sym typeface="Arial Black"/>
              </a:defRPr>
            </a:pPr>
            <a:r>
              <a:t>Risk = Threat ∗ Vulnerability ∗ Consequence </a:t>
            </a:r>
          </a:p>
          <a:p>
            <a:pPr marL="0" indent="0" defTabSz="473201">
              <a:spcBef>
                <a:spcPts val="2500"/>
              </a:spcBef>
              <a:buSzTx/>
              <a:buNone/>
              <a:defRPr sz="2916">
                <a:solidFill>
                  <a:srgbClr val="005493"/>
                </a:solidFill>
                <a:latin typeface="Arial Black"/>
                <a:ea typeface="Arial Black"/>
                <a:cs typeface="Arial Black"/>
                <a:sym typeface="Arial Black"/>
              </a:defRPr>
            </a:pPr>
            <a:r>
              <a:t>Where :</a:t>
            </a:r>
          </a:p>
          <a:p>
            <a:pPr marL="360045" indent="-360045" defTabSz="473201">
              <a:spcBef>
                <a:spcPts val="2500"/>
              </a:spcBef>
              <a:buBlip>
                <a:blip r:embed="rId2"/>
              </a:buBlip>
              <a:defRPr sz="2916">
                <a:solidFill>
                  <a:srgbClr val="005493"/>
                </a:solidFill>
                <a:latin typeface="Arial Black"/>
                <a:ea typeface="Arial Black"/>
                <a:cs typeface="Arial Black"/>
                <a:sym typeface="Arial Black"/>
              </a:defRPr>
            </a:pPr>
            <a:r>
              <a:t>Threat = P(attack occurs | Signals)</a:t>
            </a:r>
          </a:p>
          <a:p>
            <a:pPr marL="360045" indent="-360045" defTabSz="473201">
              <a:spcBef>
                <a:spcPts val="2500"/>
              </a:spcBef>
              <a:buBlip>
                <a:blip r:embed="rId2"/>
              </a:buBlip>
              <a:defRPr sz="2916">
                <a:solidFill>
                  <a:srgbClr val="005493"/>
                </a:solidFill>
                <a:latin typeface="Arial Black"/>
                <a:ea typeface="Arial Black"/>
                <a:cs typeface="Arial Black"/>
                <a:sym typeface="Arial Black"/>
              </a:defRPr>
            </a:pPr>
            <a:r>
              <a:t>Vulnerability = P(attack results in damage | attack occurs)</a:t>
            </a:r>
          </a:p>
          <a:p>
            <a:pPr marL="360045" indent="-360045" defTabSz="473201">
              <a:spcBef>
                <a:spcPts val="2500"/>
              </a:spcBef>
              <a:buBlip>
                <a:blip r:embed="rId2"/>
              </a:buBlip>
              <a:defRPr sz="2916">
                <a:solidFill>
                  <a:srgbClr val="005493"/>
                </a:solidFill>
                <a:latin typeface="Arial Black"/>
                <a:ea typeface="Arial Black"/>
                <a:cs typeface="Arial Black"/>
                <a:sym typeface="Arial Black"/>
              </a:defRPr>
            </a:pPr>
            <a:r>
              <a:t>Consequence = E (damage | attack occurs and results in damage) </a:t>
            </a:r>
            <a:endParaRPr sz="972"/>
          </a:p>
          <a:p>
            <a:pPr marL="0" indent="0" defTabSz="473201">
              <a:spcBef>
                <a:spcPts val="2500"/>
              </a:spcBef>
              <a:buSzTx/>
              <a:buNone/>
              <a:defRPr sz="2916"/>
            </a:pPr>
            <a:endParaRPr sz="972"/>
          </a:p>
        </p:txBody>
      </p:sp>
      <p:sp>
        <p:nvSpPr>
          <p:cNvPr id="159" name="Shape 159"/>
          <p:cNvSpPr/>
          <p:nvPr/>
        </p:nvSpPr>
        <p:spPr>
          <a:xfrm>
            <a:off x="301351" y="8801099"/>
            <a:ext cx="12221371" cy="85897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1300">
                <a:solidFill>
                  <a:srgbClr val="005493"/>
                </a:solidFill>
              </a:defRPr>
            </a:pPr>
            <a:r>
              <a:t>Sources : Risk Analysis, Vol. 22, N° 3, 2002. Fusion of Intelligence Information: A Bayesian Approach - Elisabeth Paté-Cornell, RAND - Center For Terrorism Risk Management Policy, 2005. </a:t>
            </a:r>
          </a:p>
          <a:p>
            <a:pPr algn="l">
              <a:defRPr sz="1300">
                <a:solidFill>
                  <a:srgbClr val="005493"/>
                </a:solidFill>
              </a:defRPr>
            </a:pPr>
            <a:r>
              <a:t>Estimating Terrorism Risk Stanford University, Department of Management Science &amp; Engineering, 2005. Risks of Terrorist Attacks, Probabilistic assessment and use of intelligent information - Elisabeth Paté-Cornell </a:t>
            </a:r>
          </a:p>
        </p:txBody>
      </p:sp>
      <p:pic>
        <p:nvPicPr>
          <p:cNvPr id="160" name="logo_SkyAngels (1).jpg"/>
          <p:cNvPicPr>
            <a:picLocks noChangeAspect="1"/>
          </p:cNvPicPr>
          <p:nvPr/>
        </p:nvPicPr>
        <p:blipFill>
          <a:blip r:embed="rId3">
            <a:extLst/>
          </a:blip>
          <a:stretch>
            <a:fillRect/>
          </a:stretch>
        </p:blipFill>
        <p:spPr>
          <a:xfrm>
            <a:off x="10859234" y="433746"/>
            <a:ext cx="1704701" cy="156505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p:cNvSpPr>
          <p:nvPr>
            <p:ph type="title"/>
          </p:nvPr>
        </p:nvSpPr>
        <p:spPr>
          <a:xfrm>
            <a:off x="787400" y="-622300"/>
            <a:ext cx="10922000" cy="2413000"/>
          </a:xfrm>
          <a:prstGeom prst="rect">
            <a:avLst/>
          </a:prstGeom>
        </p:spPr>
        <p:txBody>
          <a:bodyPr/>
          <a:lstStyle/>
          <a:p>
            <a:pPr algn="ctr">
              <a:defRPr>
                <a:solidFill>
                  <a:srgbClr val="FFFFFF"/>
                </a:solidFill>
              </a:defRPr>
            </a:pPr>
            <a:endParaRPr/>
          </a:p>
          <a:p>
            <a:pPr algn="ctr">
              <a:defRPr sz="6200">
                <a:solidFill>
                  <a:srgbClr val="005493"/>
                </a:solidFill>
                <a:latin typeface="Arial Black"/>
                <a:ea typeface="Arial Black"/>
                <a:cs typeface="Arial Black"/>
                <a:sym typeface="Arial Black"/>
              </a:defRPr>
            </a:pPr>
            <a:r>
              <a:t>Threat of an Attack </a:t>
            </a:r>
          </a:p>
        </p:txBody>
      </p:sp>
      <p:sp>
        <p:nvSpPr>
          <p:cNvPr id="163" name="Shape 163"/>
          <p:cNvSpPr>
            <a:spLocks noGrp="1"/>
          </p:cNvSpPr>
          <p:nvPr>
            <p:ph type="body" idx="1"/>
          </p:nvPr>
        </p:nvSpPr>
        <p:spPr>
          <a:xfrm>
            <a:off x="651693" y="2027766"/>
            <a:ext cx="11701414" cy="6756401"/>
          </a:xfrm>
          <a:prstGeom prst="rect">
            <a:avLst/>
          </a:prstGeom>
        </p:spPr>
        <p:txBody>
          <a:bodyPr/>
          <a:lstStyle/>
          <a:p>
            <a:pPr marL="0" indent="0" algn="just" defTabSz="332993">
              <a:lnSpc>
                <a:spcPct val="150000"/>
              </a:lnSpc>
              <a:spcBef>
                <a:spcPts val="1800"/>
              </a:spcBef>
              <a:buSzTx/>
              <a:buNone/>
              <a:defRPr sz="3021">
                <a:solidFill>
                  <a:srgbClr val="005493"/>
                </a:solidFill>
                <a:latin typeface="Arial Black"/>
                <a:ea typeface="Arial Black"/>
                <a:cs typeface="Arial Black"/>
                <a:sym typeface="Arial Black"/>
              </a:defRPr>
            </a:pPr>
            <a:r>
              <a:t>The Threat of an Attack can be modeled according to : </a:t>
            </a:r>
          </a:p>
          <a:p>
            <a:pPr marL="0" indent="0" algn="ctr" defTabSz="332993">
              <a:spcBef>
                <a:spcPts val="1800"/>
              </a:spcBef>
              <a:buSzTx/>
              <a:buNone/>
              <a:defRPr sz="3021">
                <a:solidFill>
                  <a:srgbClr val="005493"/>
                </a:solidFill>
                <a:latin typeface="Arial Black"/>
                <a:ea typeface="Arial Black"/>
                <a:cs typeface="Arial Black"/>
                <a:sym typeface="Arial Black"/>
              </a:defRPr>
            </a:pPr>
            <a:r>
              <a:t>Threat = P(Attack Scenario | Signals</a:t>
            </a:r>
            <a:r>
              <a:rPr baseline="-5999"/>
              <a:t>i</a:t>
            </a:r>
            <a:r>
              <a:t>) </a:t>
            </a:r>
          </a:p>
          <a:p>
            <a:pPr marL="0" indent="0" algn="just" defTabSz="332993">
              <a:spcBef>
                <a:spcPts val="1800"/>
              </a:spcBef>
              <a:buSzTx/>
              <a:buNone/>
              <a:defRPr sz="3021">
                <a:solidFill>
                  <a:srgbClr val="005493"/>
                </a:solidFill>
                <a:latin typeface="Arial Black"/>
                <a:ea typeface="Arial Black"/>
                <a:cs typeface="Arial Black"/>
                <a:sym typeface="Arial Black"/>
              </a:defRPr>
            </a:pPr>
            <a:r>
              <a:t>and represents the probability that an attack scenario is executed (hypothesis verifies) given a set of Signals</a:t>
            </a:r>
            <a:r>
              <a:rPr baseline="-5999"/>
              <a:t>i</a:t>
            </a:r>
            <a:r>
              <a:t> (the observed evidence)</a:t>
            </a:r>
            <a:endParaRPr baseline="-5999"/>
          </a:p>
          <a:p>
            <a:pPr marL="0" indent="0" algn="just" defTabSz="332993">
              <a:spcBef>
                <a:spcPts val="1800"/>
              </a:spcBef>
              <a:buSzTx/>
              <a:buNone/>
              <a:defRPr sz="3021">
                <a:latin typeface="Arial Black"/>
                <a:ea typeface="Arial Black"/>
                <a:cs typeface="Arial Black"/>
                <a:sym typeface="Arial Black"/>
              </a:defRPr>
            </a:pPr>
            <a:r>
              <a:rPr>
                <a:solidFill>
                  <a:srgbClr val="005493"/>
                </a:solidFill>
              </a:rPr>
              <a:t>An attack scenario is an attack launched against a specific </a:t>
            </a:r>
            <a:r>
              <a:rPr u="sng">
                <a:solidFill>
                  <a:srgbClr val="005493"/>
                </a:solidFill>
              </a:rPr>
              <a:t>target</a:t>
            </a:r>
            <a:r>
              <a:rPr>
                <a:solidFill>
                  <a:srgbClr val="005493"/>
                </a:solidFill>
              </a:rPr>
              <a:t> located in a specific </a:t>
            </a:r>
            <a:r>
              <a:rPr u="sng">
                <a:solidFill>
                  <a:srgbClr val="005493"/>
                </a:solidFill>
              </a:rPr>
              <a:t>geographic area</a:t>
            </a:r>
            <a:r>
              <a:rPr>
                <a:solidFill>
                  <a:srgbClr val="005493"/>
                </a:solidFill>
              </a:rPr>
              <a:t> with a specific </a:t>
            </a:r>
            <a:r>
              <a:rPr u="sng">
                <a:solidFill>
                  <a:srgbClr val="005493"/>
                </a:solidFill>
              </a:rPr>
              <a:t>weapon</a:t>
            </a:r>
            <a:r>
              <a:rPr>
                <a:solidFill>
                  <a:srgbClr val="005493"/>
                </a:solidFill>
              </a:rPr>
              <a:t> using a specific </a:t>
            </a:r>
            <a:r>
              <a:rPr u="sng">
                <a:solidFill>
                  <a:srgbClr val="005493"/>
                </a:solidFill>
              </a:rPr>
              <a:t>mean of delivery</a:t>
            </a:r>
            <a:r>
              <a:rPr>
                <a:solidFill>
                  <a:srgbClr val="005493"/>
                </a:solidFill>
              </a:rPr>
              <a:t> during a specific </a:t>
            </a:r>
            <a:r>
              <a:rPr u="sng">
                <a:solidFill>
                  <a:srgbClr val="005493"/>
                </a:solidFill>
              </a:rPr>
              <a:t>time period</a:t>
            </a:r>
            <a:r>
              <a:t>  </a:t>
            </a:r>
          </a:p>
        </p:txBody>
      </p:sp>
      <p:sp>
        <p:nvSpPr>
          <p:cNvPr id="164" name="Shape 164"/>
          <p:cNvSpPr/>
          <p:nvPr/>
        </p:nvSpPr>
        <p:spPr>
          <a:xfrm>
            <a:off x="391714" y="8472821"/>
            <a:ext cx="12221371" cy="1244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1300">
                <a:solidFill>
                  <a:srgbClr val="005493"/>
                </a:solidFill>
                <a:latin typeface="Arial Black"/>
                <a:ea typeface="Arial Black"/>
                <a:cs typeface="Arial Black"/>
                <a:sym typeface="Arial Black"/>
              </a:defRPr>
            </a:pPr>
            <a:r>
              <a:t>Sources : Risk Analysis, Vol. 22, N° 3, 2002. Fusion of Intelligence Information: A Bayesian Approach - Elisabeth Paté-Cornell, RAND - Center For Terrorism Risk Management Policy, 2005. </a:t>
            </a:r>
          </a:p>
          <a:p>
            <a:pPr algn="l">
              <a:defRPr sz="1300">
                <a:solidFill>
                  <a:srgbClr val="005493"/>
                </a:solidFill>
                <a:latin typeface="Arial Black"/>
                <a:ea typeface="Arial Black"/>
                <a:cs typeface="Arial Black"/>
                <a:sym typeface="Arial Black"/>
              </a:defRPr>
            </a:pPr>
            <a:r>
              <a:t>Estimating Terrorism Risk Stanford University, Department of Management Science &amp; Engineering, 2005. Risks of Terrorist Attacks, Probabilistic assessment and use of intelligent information - Elisabeth Paté-Cornell </a:t>
            </a:r>
          </a:p>
        </p:txBody>
      </p:sp>
      <p:pic>
        <p:nvPicPr>
          <p:cNvPr id="165" name="logo_SkyAngels (1).jpg"/>
          <p:cNvPicPr>
            <a:picLocks noChangeAspect="1"/>
          </p:cNvPicPr>
          <p:nvPr/>
        </p:nvPicPr>
        <p:blipFill>
          <a:blip r:embed="rId2">
            <a:extLst/>
          </a:blip>
          <a:stretch>
            <a:fillRect/>
          </a:stretch>
        </p:blipFill>
        <p:spPr>
          <a:xfrm>
            <a:off x="10571510" y="504481"/>
            <a:ext cx="2110317" cy="19374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a:p>
          <a:p>
            <a:pPr algn="ctr">
              <a:defRPr sz="6300">
                <a:solidFill>
                  <a:srgbClr val="005493"/>
                </a:solidFill>
                <a:latin typeface="Arial Black"/>
                <a:ea typeface="Arial Black"/>
                <a:cs typeface="Arial Black"/>
                <a:sym typeface="Arial Black"/>
              </a:defRPr>
            </a:pPr>
            <a:r>
              <a:t>Targets type </a:t>
            </a:r>
          </a:p>
        </p:txBody>
      </p:sp>
      <p:sp>
        <p:nvSpPr>
          <p:cNvPr id="168" name="Shape 168"/>
          <p:cNvSpPr>
            <a:spLocks noGrp="1"/>
          </p:cNvSpPr>
          <p:nvPr>
            <p:ph type="body" idx="1"/>
          </p:nvPr>
        </p:nvSpPr>
        <p:spPr>
          <a:xfrm>
            <a:off x="1041400" y="2698751"/>
            <a:ext cx="11116023" cy="5920316"/>
          </a:xfrm>
          <a:prstGeom prst="rect">
            <a:avLst/>
          </a:prstGeom>
        </p:spPr>
        <p:txBody>
          <a:bodyPr anchor="t"/>
          <a:lstStyle/>
          <a:p>
            <a:pPr marL="281393" indent="-281393" algn="just" defTabSz="251206">
              <a:spcBef>
                <a:spcPts val="1300"/>
              </a:spcBef>
              <a:defRPr sz="2279">
                <a:solidFill>
                  <a:srgbClr val="005493"/>
                </a:solidFill>
                <a:latin typeface="Arial Black"/>
                <a:ea typeface="Arial Black"/>
                <a:cs typeface="Arial Black"/>
                <a:sym typeface="Arial Black"/>
              </a:defRPr>
            </a:pPr>
            <a:r>
              <a:rPr lang="fr-FR" dirty="0" err="1" smtClean="0">
                <a:solidFill>
                  <a:srgbClr val="FF0000"/>
                </a:solidFill>
              </a:rPr>
              <a:t>Symbolic</a:t>
            </a:r>
            <a:r>
              <a:rPr lang="fr-FR" dirty="0" smtClean="0">
                <a:solidFill>
                  <a:srgbClr val="FF0000"/>
                </a:solidFill>
              </a:rPr>
              <a:t> monuments, </a:t>
            </a:r>
            <a:r>
              <a:rPr dirty="0" smtClean="0">
                <a:solidFill>
                  <a:srgbClr val="FF0000"/>
                </a:solidFill>
              </a:rPr>
              <a:t>Government </a:t>
            </a:r>
            <a:r>
              <a:rPr dirty="0">
                <a:solidFill>
                  <a:srgbClr val="FF0000"/>
                </a:solidFill>
              </a:rPr>
              <a:t>buildings </a:t>
            </a:r>
            <a:r>
              <a:rPr dirty="0" smtClean="0">
                <a:solidFill>
                  <a:srgbClr val="FF0000"/>
                </a:solidFill>
              </a:rPr>
              <a:t>and </a:t>
            </a:r>
            <a:r>
              <a:rPr lang="nl-BE" dirty="0" smtClean="0">
                <a:solidFill>
                  <a:srgbClr val="FF0000"/>
                </a:solidFill>
              </a:rPr>
              <a:t>representatives</a:t>
            </a:r>
          </a:p>
          <a:p>
            <a:pPr marL="281393" indent="-281393" algn="just" defTabSz="251206">
              <a:spcBef>
                <a:spcPts val="1300"/>
              </a:spcBef>
              <a:buBlip>
                <a:blip r:embed="rId2"/>
              </a:buBlip>
              <a:defRPr sz="2279">
                <a:solidFill>
                  <a:srgbClr val="005493"/>
                </a:solidFill>
                <a:latin typeface="Arial Black"/>
                <a:ea typeface="Arial Black"/>
                <a:cs typeface="Arial Black"/>
                <a:sym typeface="Arial Black"/>
              </a:defRPr>
            </a:pPr>
            <a:r>
              <a:rPr dirty="0" smtClean="0"/>
              <a:t>Business </a:t>
            </a:r>
            <a:r>
              <a:rPr dirty="0"/>
              <a:t>districts, skyscrapers, stock exchanges, hotels and casinos, airports, nuclear power plants</a:t>
            </a:r>
          </a:p>
          <a:p>
            <a:pPr marL="281393" indent="-281393" algn="just" defTabSz="251206">
              <a:spcBef>
                <a:spcPts val="1300"/>
              </a:spcBef>
              <a:buBlip>
                <a:blip r:embed="rId2"/>
              </a:buBlip>
              <a:defRPr sz="2279">
                <a:solidFill>
                  <a:srgbClr val="005493"/>
                </a:solidFill>
                <a:latin typeface="Arial Black"/>
                <a:ea typeface="Arial Black"/>
                <a:cs typeface="Arial Black"/>
                <a:sym typeface="Arial Black"/>
              </a:defRPr>
            </a:pPr>
            <a:r>
              <a:rPr dirty="0"/>
              <a:t>Military, train and subway stations, stadiums, bridges and tunnels</a:t>
            </a:r>
          </a:p>
          <a:p>
            <a:pPr marL="281393" indent="-281393" algn="just" defTabSz="251206">
              <a:spcBef>
                <a:spcPts val="1300"/>
              </a:spcBef>
              <a:buBlip>
                <a:blip r:embed="rId2"/>
              </a:buBlip>
              <a:defRPr sz="2279">
                <a:solidFill>
                  <a:srgbClr val="005493"/>
                </a:solidFill>
                <a:latin typeface="Arial Black"/>
                <a:ea typeface="Arial Black"/>
                <a:cs typeface="Arial Black"/>
                <a:sym typeface="Arial Black"/>
              </a:defRPr>
            </a:pPr>
            <a:r>
              <a:rPr dirty="0"/>
              <a:t>Industrial facilities, oil and gas processing facilities, tourist attractions, shopping malls, restaurants, ports and ships</a:t>
            </a:r>
          </a:p>
          <a:p>
            <a:pPr marL="281393" indent="-281393" algn="just" defTabSz="251206">
              <a:spcBef>
                <a:spcPts val="1300"/>
              </a:spcBef>
              <a:buBlip>
                <a:blip r:embed="rId2"/>
              </a:buBlip>
              <a:defRPr sz="2279">
                <a:solidFill>
                  <a:srgbClr val="005493"/>
                </a:solidFill>
                <a:latin typeface="Arial Black"/>
                <a:ea typeface="Arial Black"/>
                <a:cs typeface="Arial Black"/>
                <a:sym typeface="Arial Black"/>
              </a:defRPr>
            </a:pPr>
            <a:r>
              <a:rPr dirty="0"/>
              <a:t>Media HQ, Fortune 100 HQ, theaters, </a:t>
            </a:r>
            <a:r>
              <a:rPr dirty="0">
                <a:solidFill>
                  <a:srgbClr val="FF0000"/>
                </a:solidFill>
              </a:rPr>
              <a:t>major entertainment centers</a:t>
            </a:r>
            <a:r>
              <a:rPr dirty="0"/>
              <a:t>, gas stations</a:t>
            </a:r>
          </a:p>
          <a:p>
            <a:pPr marL="281393" indent="-281393" algn="just" defTabSz="251206">
              <a:spcBef>
                <a:spcPts val="1300"/>
              </a:spcBef>
              <a:buBlip>
                <a:blip r:embed="rId2"/>
              </a:buBlip>
              <a:defRPr sz="2279">
                <a:solidFill>
                  <a:srgbClr val="005493"/>
                </a:solidFill>
                <a:latin typeface="Arial Black"/>
                <a:ea typeface="Arial Black"/>
                <a:cs typeface="Arial Black"/>
                <a:sym typeface="Arial Black"/>
              </a:defRPr>
            </a:pPr>
            <a:r>
              <a:rPr dirty="0"/>
              <a:t>Cruise ships, apartment buildings, foreign consulates, European institutions</a:t>
            </a:r>
          </a:p>
          <a:p>
            <a:pPr marL="281393" indent="-281393" algn="just" defTabSz="251206">
              <a:spcBef>
                <a:spcPts val="1300"/>
              </a:spcBef>
              <a:buBlip>
                <a:blip r:embed="rId2"/>
              </a:buBlip>
              <a:defRPr sz="2279">
                <a:solidFill>
                  <a:srgbClr val="005493"/>
                </a:solidFill>
                <a:latin typeface="Arial Black"/>
                <a:ea typeface="Arial Black"/>
                <a:cs typeface="Arial Black"/>
                <a:sym typeface="Arial Black"/>
              </a:defRPr>
            </a:pPr>
            <a:r>
              <a:rPr dirty="0"/>
              <a:t>Water reservoirs and distribution, passenger trains, airspace zones</a:t>
            </a:r>
          </a:p>
          <a:p>
            <a:pPr marL="281393" indent="-281393" algn="just" defTabSz="251206">
              <a:spcBef>
                <a:spcPts val="1300"/>
              </a:spcBef>
              <a:buBlip>
                <a:blip r:embed="rId2"/>
              </a:buBlip>
              <a:defRPr sz="2279">
                <a:solidFill>
                  <a:srgbClr val="005493"/>
                </a:solidFill>
                <a:latin typeface="Arial Black"/>
                <a:ea typeface="Arial Black"/>
                <a:cs typeface="Arial Black"/>
                <a:sym typeface="Arial Black"/>
              </a:defRPr>
            </a:pPr>
            <a:r>
              <a:rPr dirty="0"/>
              <a:t>Power plants, dams, railway networks</a:t>
            </a:r>
          </a:p>
        </p:txBody>
      </p:sp>
      <p:sp>
        <p:nvSpPr>
          <p:cNvPr id="169" name="Shape 169"/>
          <p:cNvSpPr/>
          <p:nvPr/>
        </p:nvSpPr>
        <p:spPr>
          <a:xfrm>
            <a:off x="301351" y="9124950"/>
            <a:ext cx="8945779"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latin typeface="Arial Black"/>
                <a:ea typeface="Arial Black"/>
                <a:cs typeface="Arial Black"/>
                <a:sym typeface="Arial Black"/>
              </a:defRPr>
            </a:lvl1pPr>
          </a:lstStyle>
          <a:p>
            <a:r>
              <a:t>Source : RAND - Center For Terrorism Risk Management Policy, 2005. Estimating Terrorism Risk </a:t>
            </a:r>
          </a:p>
        </p:txBody>
      </p:sp>
      <p:pic>
        <p:nvPicPr>
          <p:cNvPr id="170" name="logo_SkyAngels (1).jpg"/>
          <p:cNvPicPr>
            <a:picLocks noChangeAspect="1"/>
          </p:cNvPicPr>
          <p:nvPr/>
        </p:nvPicPr>
        <p:blipFill>
          <a:blip r:embed="rId3">
            <a:extLst/>
          </a:blip>
          <a:stretch>
            <a:fillRect/>
          </a:stretch>
        </p:blipFill>
        <p:spPr>
          <a:xfrm>
            <a:off x="10571510" y="504481"/>
            <a:ext cx="2110317" cy="19374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a:p>
          <a:p>
            <a:pPr algn="ctr">
              <a:defRPr sz="6500">
                <a:solidFill>
                  <a:srgbClr val="005493"/>
                </a:solidFill>
                <a:latin typeface="Arial Black"/>
                <a:ea typeface="Arial Black"/>
                <a:cs typeface="Arial Black"/>
                <a:sym typeface="Arial Black"/>
              </a:defRPr>
            </a:pPr>
            <a:r>
              <a:t>Geographic area </a:t>
            </a:r>
          </a:p>
        </p:txBody>
      </p:sp>
      <p:sp>
        <p:nvSpPr>
          <p:cNvPr id="173" name="Shape 173"/>
          <p:cNvSpPr>
            <a:spLocks noGrp="1"/>
          </p:cNvSpPr>
          <p:nvPr>
            <p:ph type="body" idx="1"/>
          </p:nvPr>
        </p:nvSpPr>
        <p:spPr>
          <a:xfrm>
            <a:off x="1041400" y="2441918"/>
            <a:ext cx="11116023" cy="6460781"/>
          </a:xfrm>
          <a:prstGeom prst="rect">
            <a:avLst/>
          </a:prstGeom>
        </p:spPr>
        <p:txBody>
          <a:bodyPr anchor="t"/>
          <a:lstStyle>
            <a:lvl1pPr marL="654402" indent="-654402" algn="just">
              <a:buBlip>
                <a:blip r:embed="rId2"/>
              </a:buBlip>
              <a:defRPr sz="5300">
                <a:solidFill>
                  <a:srgbClr val="005493"/>
                </a:solidFill>
                <a:latin typeface="Arial Black"/>
                <a:ea typeface="Arial Black"/>
                <a:cs typeface="Arial Black"/>
                <a:sym typeface="Arial Black"/>
              </a:defRPr>
            </a:lvl1pPr>
          </a:lstStyle>
          <a:p>
            <a:r>
              <a:rPr dirty="0"/>
              <a:t>All the countries of the European </a:t>
            </a:r>
            <a:r>
              <a:rPr dirty="0" smtClean="0"/>
              <a:t>Union</a:t>
            </a:r>
            <a:r>
              <a:rPr lang="fr-FR" dirty="0" smtClean="0"/>
              <a:t>…</a:t>
            </a:r>
            <a:endParaRPr lang="nl-BE" dirty="0" smtClean="0"/>
          </a:p>
          <a:p>
            <a:r>
              <a:rPr lang="nl-BE" dirty="0" smtClean="0">
                <a:solidFill>
                  <a:srgbClr val="FF0000"/>
                </a:solidFill>
              </a:rPr>
              <a:t>But… France and Belgium are recurrently under the terrorist attacks from ISIS</a:t>
            </a:r>
            <a:endParaRPr dirty="0">
              <a:solidFill>
                <a:srgbClr val="FF0000"/>
              </a:solidFill>
            </a:endParaRPr>
          </a:p>
        </p:txBody>
      </p:sp>
      <p:pic>
        <p:nvPicPr>
          <p:cNvPr id="174" name="logo_SkyAngels (1).jpg"/>
          <p:cNvPicPr>
            <a:picLocks noChangeAspect="1"/>
          </p:cNvPicPr>
          <p:nvPr/>
        </p:nvPicPr>
        <p:blipFill>
          <a:blip r:embed="rId3">
            <a:extLst/>
          </a:blip>
          <a:stretch>
            <a:fillRect/>
          </a:stretch>
        </p:blipFill>
        <p:spPr>
          <a:xfrm>
            <a:off x="10571510" y="504481"/>
            <a:ext cx="2110317" cy="19374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a:p>
          <a:p>
            <a:pPr algn="ctr">
              <a:defRPr>
                <a:solidFill>
                  <a:srgbClr val="005493"/>
                </a:solidFill>
                <a:latin typeface="Arial Black"/>
                <a:ea typeface="Arial Black"/>
                <a:cs typeface="Arial Black"/>
                <a:sym typeface="Arial Black"/>
              </a:defRPr>
            </a:pPr>
            <a:r>
              <a:t>Time period </a:t>
            </a:r>
          </a:p>
        </p:txBody>
      </p:sp>
      <p:sp>
        <p:nvSpPr>
          <p:cNvPr id="177" name="Shape 177"/>
          <p:cNvSpPr>
            <a:spLocks noGrp="1"/>
          </p:cNvSpPr>
          <p:nvPr>
            <p:ph type="body" idx="1"/>
          </p:nvPr>
        </p:nvSpPr>
        <p:spPr>
          <a:xfrm>
            <a:off x="1041400" y="2146300"/>
            <a:ext cx="11116023" cy="6756400"/>
          </a:xfrm>
          <a:prstGeom prst="rect">
            <a:avLst/>
          </a:prstGeom>
        </p:spPr>
        <p:txBody>
          <a:bodyPr anchor="t"/>
          <a:lstStyle>
            <a:lvl1pPr marL="654402" indent="-654402" algn="just">
              <a:buBlip>
                <a:blip r:embed="rId2"/>
              </a:buBlip>
              <a:defRPr sz="5300">
                <a:solidFill>
                  <a:srgbClr val="005493"/>
                </a:solidFill>
                <a:latin typeface="Arial Black"/>
                <a:ea typeface="Arial Black"/>
                <a:cs typeface="Arial Black"/>
                <a:sym typeface="Arial Black"/>
              </a:defRPr>
            </a:lvl1pPr>
          </a:lstStyle>
          <a:p>
            <a:r>
              <a:rPr lang="nl-BE" dirty="0" smtClean="0"/>
              <a:t>6</a:t>
            </a:r>
            <a:r>
              <a:rPr dirty="0" smtClean="0"/>
              <a:t> </a:t>
            </a:r>
            <a:r>
              <a:rPr dirty="0"/>
              <a:t>months</a:t>
            </a:r>
          </a:p>
        </p:txBody>
      </p:sp>
      <p:pic>
        <p:nvPicPr>
          <p:cNvPr id="178" name="logo_SkyAngels (1).jpg"/>
          <p:cNvPicPr>
            <a:picLocks noChangeAspect="1"/>
          </p:cNvPicPr>
          <p:nvPr/>
        </p:nvPicPr>
        <p:blipFill>
          <a:blip r:embed="rId3">
            <a:extLst/>
          </a:blip>
          <a:stretch>
            <a:fillRect/>
          </a:stretch>
        </p:blipFill>
        <p:spPr>
          <a:xfrm>
            <a:off x="10571510" y="504481"/>
            <a:ext cx="2110317" cy="19374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a:p>
          <a:p>
            <a:pPr algn="ctr">
              <a:defRPr>
                <a:solidFill>
                  <a:srgbClr val="005493"/>
                </a:solidFill>
                <a:latin typeface="Arial Black"/>
                <a:ea typeface="Arial Black"/>
                <a:cs typeface="Arial Black"/>
                <a:sym typeface="Arial Black"/>
              </a:defRPr>
            </a:pPr>
            <a:r>
              <a:t>Weapons type </a:t>
            </a:r>
          </a:p>
        </p:txBody>
      </p:sp>
      <p:sp>
        <p:nvSpPr>
          <p:cNvPr id="181" name="Shape 181"/>
          <p:cNvSpPr>
            <a:spLocks noGrp="1"/>
          </p:cNvSpPr>
          <p:nvPr>
            <p:ph type="body" idx="1"/>
          </p:nvPr>
        </p:nvSpPr>
        <p:spPr>
          <a:xfrm>
            <a:off x="1041400" y="2146300"/>
            <a:ext cx="11116023" cy="6756400"/>
          </a:xfrm>
          <a:prstGeom prst="rect">
            <a:avLst/>
          </a:prstGeom>
        </p:spPr>
        <p:txBody>
          <a:bodyPr anchor="t"/>
          <a:lstStyle/>
          <a:p>
            <a:pPr marL="471170" indent="-471170" algn="just" defTabSz="420624">
              <a:spcBef>
                <a:spcPts val="2300"/>
              </a:spcBef>
              <a:buBlip>
                <a:blip r:embed="rId2"/>
              </a:buBlip>
              <a:defRPr sz="3816">
                <a:solidFill>
                  <a:srgbClr val="005493"/>
                </a:solidFill>
                <a:latin typeface="Arial Black"/>
                <a:ea typeface="Arial Black"/>
                <a:cs typeface="Arial Black"/>
                <a:sym typeface="Arial Black"/>
              </a:defRPr>
            </a:pPr>
            <a:r>
              <a:rPr dirty="0">
                <a:solidFill>
                  <a:srgbClr val="FF0000"/>
                </a:solidFill>
              </a:rPr>
              <a:t>Explosive (ex TNT)</a:t>
            </a:r>
          </a:p>
          <a:p>
            <a:pPr marL="471170" indent="-471170" algn="just" defTabSz="420624">
              <a:spcBef>
                <a:spcPts val="2300"/>
              </a:spcBef>
              <a:buBlip>
                <a:blip r:embed="rId2"/>
              </a:buBlip>
              <a:defRPr sz="3816">
                <a:solidFill>
                  <a:srgbClr val="005493"/>
                </a:solidFill>
                <a:latin typeface="Arial Black"/>
                <a:ea typeface="Arial Black"/>
                <a:cs typeface="Arial Black"/>
                <a:sym typeface="Arial Black"/>
              </a:defRPr>
            </a:pPr>
            <a:r>
              <a:rPr dirty="0"/>
              <a:t>Nuclear</a:t>
            </a:r>
          </a:p>
          <a:p>
            <a:pPr marL="471170" indent="-471170" algn="just" defTabSz="420624">
              <a:spcBef>
                <a:spcPts val="2300"/>
              </a:spcBef>
              <a:buBlip>
                <a:blip r:embed="rId2"/>
              </a:buBlip>
              <a:defRPr sz="3816">
                <a:solidFill>
                  <a:srgbClr val="005493"/>
                </a:solidFill>
                <a:latin typeface="Arial Black"/>
                <a:ea typeface="Arial Black"/>
                <a:cs typeface="Arial Black"/>
                <a:sym typeface="Arial Black"/>
              </a:defRPr>
            </a:pPr>
            <a:r>
              <a:rPr dirty="0">
                <a:solidFill>
                  <a:srgbClr val="FF0000"/>
                </a:solidFill>
              </a:rPr>
              <a:t>Biological (ex anthrax) </a:t>
            </a:r>
          </a:p>
          <a:p>
            <a:pPr marL="471170" indent="-471170" algn="just" defTabSz="420624">
              <a:spcBef>
                <a:spcPts val="2300"/>
              </a:spcBef>
              <a:buBlip>
                <a:blip r:embed="rId2"/>
              </a:buBlip>
              <a:defRPr sz="3816">
                <a:solidFill>
                  <a:srgbClr val="005493"/>
                </a:solidFill>
                <a:latin typeface="Arial Black"/>
                <a:ea typeface="Arial Black"/>
                <a:cs typeface="Arial Black"/>
                <a:sym typeface="Arial Black"/>
              </a:defRPr>
            </a:pPr>
            <a:r>
              <a:rPr dirty="0">
                <a:solidFill>
                  <a:srgbClr val="FF0000"/>
                </a:solidFill>
              </a:rPr>
              <a:t>Chemical (ex sarin gas)</a:t>
            </a:r>
          </a:p>
          <a:p>
            <a:pPr marL="471170" indent="-471170" algn="just" defTabSz="420624">
              <a:spcBef>
                <a:spcPts val="2300"/>
              </a:spcBef>
              <a:buBlip>
                <a:blip r:embed="rId2"/>
              </a:buBlip>
              <a:defRPr sz="3816">
                <a:solidFill>
                  <a:srgbClr val="005493"/>
                </a:solidFill>
                <a:latin typeface="Arial Black"/>
                <a:ea typeface="Arial Black"/>
                <a:cs typeface="Arial Black"/>
                <a:sym typeface="Arial Black"/>
              </a:defRPr>
            </a:pPr>
            <a:r>
              <a:rPr dirty="0"/>
              <a:t>Radiological (ex Cesium 137)</a:t>
            </a:r>
          </a:p>
          <a:p>
            <a:pPr marL="471170" indent="-471170" algn="just" defTabSz="420624">
              <a:spcBef>
                <a:spcPts val="2300"/>
              </a:spcBef>
              <a:buBlip>
                <a:blip r:embed="rId2"/>
              </a:buBlip>
              <a:defRPr sz="3816">
                <a:solidFill>
                  <a:srgbClr val="005493"/>
                </a:solidFill>
                <a:latin typeface="Arial Black"/>
                <a:ea typeface="Arial Black"/>
                <a:cs typeface="Arial Black"/>
                <a:sym typeface="Arial Black"/>
              </a:defRPr>
            </a:pPr>
            <a:r>
              <a:rPr dirty="0"/>
              <a:t>Firearms</a:t>
            </a:r>
          </a:p>
          <a:p>
            <a:pPr marL="471170" indent="-471170" algn="just" defTabSz="420624">
              <a:spcBef>
                <a:spcPts val="2300"/>
              </a:spcBef>
              <a:buBlip>
                <a:blip r:embed="rId2"/>
              </a:buBlip>
              <a:defRPr sz="3816">
                <a:solidFill>
                  <a:srgbClr val="005493"/>
                </a:solidFill>
                <a:latin typeface="Arial Black"/>
                <a:ea typeface="Arial Black"/>
                <a:cs typeface="Arial Black"/>
                <a:sym typeface="Arial Black"/>
              </a:defRPr>
            </a:pPr>
            <a:r>
              <a:rPr dirty="0"/>
              <a:t>Air-to-surface missiles</a:t>
            </a:r>
          </a:p>
        </p:txBody>
      </p:sp>
      <p:sp>
        <p:nvSpPr>
          <p:cNvPr id="182" name="Shape 182"/>
          <p:cNvSpPr/>
          <p:nvPr/>
        </p:nvSpPr>
        <p:spPr>
          <a:xfrm>
            <a:off x="301351" y="9146311"/>
            <a:ext cx="8548045" cy="28747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t>Source : RAND - Center For Terrorism Risk Management Policy, 2005. Estimating Terrorism Risk </a:t>
            </a:r>
          </a:p>
        </p:txBody>
      </p:sp>
      <p:pic>
        <p:nvPicPr>
          <p:cNvPr id="183" name="logo_SkyAngels (1).jpg"/>
          <p:cNvPicPr>
            <a:picLocks noChangeAspect="1"/>
          </p:cNvPicPr>
          <p:nvPr/>
        </p:nvPicPr>
        <p:blipFill>
          <a:blip r:embed="rId3">
            <a:extLst/>
          </a:blip>
          <a:stretch>
            <a:fillRect/>
          </a:stretch>
        </p:blipFill>
        <p:spPr>
          <a:xfrm>
            <a:off x="10571510" y="504481"/>
            <a:ext cx="2110317" cy="19374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a:p>
          <a:p>
            <a:pPr algn="ctr">
              <a:defRPr sz="6300">
                <a:solidFill>
                  <a:srgbClr val="005493"/>
                </a:solidFill>
                <a:latin typeface="Arial Black"/>
                <a:ea typeface="Arial Black"/>
                <a:cs typeface="Arial Black"/>
                <a:sym typeface="Arial Black"/>
              </a:defRPr>
            </a:pPr>
            <a:r>
              <a:t>Means of delivery </a:t>
            </a:r>
          </a:p>
        </p:txBody>
      </p:sp>
      <p:graphicFrame>
        <p:nvGraphicFramePr>
          <p:cNvPr id="186" name="Table 186"/>
          <p:cNvGraphicFramePr/>
          <p:nvPr>
            <p:extLst>
              <p:ext uri="{D42A27DB-BD31-4B8C-83A1-F6EECF244321}">
                <p14:modId xmlns:p14="http://schemas.microsoft.com/office/powerpoint/2010/main" val="1628251112"/>
              </p:ext>
            </p:extLst>
          </p:nvPr>
        </p:nvGraphicFramePr>
        <p:xfrm>
          <a:off x="732011" y="2408460"/>
          <a:ext cx="11540774" cy="6435275"/>
        </p:xfrm>
        <a:graphic>
          <a:graphicData uri="http://schemas.openxmlformats.org/drawingml/2006/table">
            <a:tbl>
              <a:tblPr firstRow="1" firstCol="1">
                <a:tableStyleId>{4C3C2611-4C71-4FC5-86AE-919BDF0F9419}</a:tableStyleId>
              </a:tblPr>
              <a:tblGrid>
                <a:gridCol w="2120896"/>
                <a:gridCol w="1107659"/>
                <a:gridCol w="1790595"/>
                <a:gridCol w="1630406"/>
                <a:gridCol w="1630406"/>
                <a:gridCol w="1630406"/>
                <a:gridCol w="1630406"/>
              </a:tblGrid>
              <a:tr h="1287055">
                <a:tc>
                  <a:txBody>
                    <a:bodyPr/>
                    <a:lstStyle/>
                    <a:p>
                      <a:pPr>
                        <a:spcBef>
                          <a:spcPts val="3200"/>
                        </a:spcBef>
                        <a:defRPr sz="1800">
                          <a:solidFill>
                            <a:srgbClr val="000000"/>
                          </a:solidFill>
                        </a:defRPr>
                      </a:pPr>
                      <a:r>
                        <a:rPr sz="2100">
                          <a:solidFill>
                            <a:srgbClr val="FFFFFF"/>
                          </a:solidFill>
                        </a:rPr>
                        <a:t>Producer &amp; Designation</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2100">
                          <a:solidFill>
                            <a:srgbClr val="FFFFFF"/>
                          </a:solidFill>
                        </a:rPr>
                        <a:t>RPAS Type</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2100">
                          <a:solidFill>
                            <a:srgbClr val="FFFFFF"/>
                          </a:solidFill>
                        </a:rPr>
                        <a:t>Max Payload (Kg)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2100">
                          <a:solidFill>
                            <a:srgbClr val="FFFFFF"/>
                          </a:solidFill>
                        </a:rPr>
                        <a:t>Range      (Km)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2100">
                          <a:solidFill>
                            <a:srgbClr val="FFFFFF"/>
                          </a:solidFill>
                        </a:rPr>
                        <a:t>Endurance      (H)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2100">
                          <a:solidFill>
                            <a:srgbClr val="FFFFFF"/>
                          </a:solidFill>
                        </a:rPr>
                        <a:t>Max Speed      (Km/H)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2100">
                          <a:solidFill>
                            <a:srgbClr val="FFFFFF"/>
                          </a:solidFill>
                        </a:rPr>
                        <a:t>Price         (€) </a:t>
                      </a:r>
                    </a:p>
                  </a:txBody>
                  <a:tcPr marL="50800" marR="50800" marT="50800" marB="50800" anchor="ctr" horzOverflow="overflow">
                    <a:solidFill>
                      <a:schemeClr val="accent1">
                        <a:lumOff val="-19838"/>
                      </a:schemeClr>
                    </a:solidFill>
                  </a:tcPr>
                </a:tc>
              </a:tr>
              <a:tr h="1287055">
                <a:tc>
                  <a:txBody>
                    <a:bodyPr/>
                    <a:lstStyle/>
                    <a:p>
                      <a:pPr>
                        <a:defRPr sz="1800">
                          <a:solidFill>
                            <a:srgbClr val="000000"/>
                          </a:solidFill>
                        </a:defRPr>
                      </a:pPr>
                      <a:r>
                        <a:rPr sz="2200" dirty="0">
                          <a:solidFill>
                            <a:srgbClr val="FF0000"/>
                          </a:solidFill>
                        </a:rPr>
                        <a:t>DJI Phantom 3</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2200" dirty="0">
                          <a:solidFill>
                            <a:srgbClr val="FF0000"/>
                          </a:solidFill>
                        </a:rPr>
                        <a:t>Micro</a:t>
                      </a:r>
                    </a:p>
                  </a:txBody>
                  <a:tcPr marL="50800" marR="50800" marT="50800" marB="50800" anchor="ctr" horzOverflow="overflow"/>
                </a:tc>
                <a:tc>
                  <a:txBody>
                    <a:bodyPr/>
                    <a:lstStyle/>
                    <a:p>
                      <a:pPr>
                        <a:defRPr sz="1800">
                          <a:solidFill>
                            <a:srgbClr val="000000"/>
                          </a:solidFill>
                        </a:defRPr>
                      </a:pPr>
                      <a:r>
                        <a:rPr sz="2200" dirty="0">
                          <a:solidFill>
                            <a:srgbClr val="FF0000"/>
                          </a:solidFill>
                        </a:rPr>
                        <a:t>&lt; 0,2</a:t>
                      </a:r>
                    </a:p>
                  </a:txBody>
                  <a:tcPr marL="50800" marR="50800" marT="50800" marB="50800" anchor="ctr" horzOverflow="overflow"/>
                </a:tc>
                <a:tc>
                  <a:txBody>
                    <a:bodyPr/>
                    <a:lstStyle/>
                    <a:p>
                      <a:pPr>
                        <a:defRPr sz="1800">
                          <a:solidFill>
                            <a:srgbClr val="000000"/>
                          </a:solidFill>
                        </a:defRPr>
                      </a:pPr>
                      <a:r>
                        <a:rPr sz="2200" dirty="0">
                          <a:solidFill>
                            <a:srgbClr val="FF0000"/>
                          </a:solidFill>
                        </a:rPr>
                        <a:t>2</a:t>
                      </a:r>
                    </a:p>
                  </a:txBody>
                  <a:tcPr marL="50800" marR="50800" marT="50800" marB="50800" anchor="ctr" horzOverflow="overflow"/>
                </a:tc>
                <a:tc>
                  <a:txBody>
                    <a:bodyPr/>
                    <a:lstStyle/>
                    <a:p>
                      <a:pPr>
                        <a:defRPr sz="1800">
                          <a:solidFill>
                            <a:srgbClr val="000000"/>
                          </a:solidFill>
                        </a:defRPr>
                      </a:pPr>
                      <a:r>
                        <a:rPr sz="2200" dirty="0">
                          <a:solidFill>
                            <a:srgbClr val="FF0000"/>
                          </a:solidFill>
                        </a:rPr>
                        <a:t>0,383</a:t>
                      </a:r>
                    </a:p>
                  </a:txBody>
                  <a:tcPr marL="50800" marR="50800" marT="50800" marB="50800" anchor="ctr" horzOverflow="overflow"/>
                </a:tc>
                <a:tc>
                  <a:txBody>
                    <a:bodyPr/>
                    <a:lstStyle/>
                    <a:p>
                      <a:pPr>
                        <a:defRPr sz="1800">
                          <a:solidFill>
                            <a:srgbClr val="000000"/>
                          </a:solidFill>
                        </a:defRPr>
                      </a:pPr>
                      <a:r>
                        <a:rPr sz="2200" dirty="0">
                          <a:solidFill>
                            <a:srgbClr val="FF0000"/>
                          </a:solidFill>
                        </a:rPr>
                        <a:t>57</a:t>
                      </a:r>
                    </a:p>
                  </a:txBody>
                  <a:tcPr marL="50800" marR="50800" marT="50800" marB="50800" anchor="ctr" horzOverflow="overflow"/>
                </a:tc>
                <a:tc>
                  <a:txBody>
                    <a:bodyPr/>
                    <a:lstStyle/>
                    <a:p>
                      <a:pPr>
                        <a:defRPr sz="1800">
                          <a:solidFill>
                            <a:srgbClr val="000000"/>
                          </a:solidFill>
                        </a:defRPr>
                      </a:pPr>
                      <a:r>
                        <a:rPr sz="2200" dirty="0">
                          <a:solidFill>
                            <a:srgbClr val="FF0000"/>
                          </a:solidFill>
                        </a:rPr>
                        <a:t>&lt; 1000</a:t>
                      </a:r>
                    </a:p>
                  </a:txBody>
                  <a:tcPr marL="50800" marR="50800" marT="50800" marB="50800" anchor="ctr" horzOverflow="overflow"/>
                </a:tc>
              </a:tr>
              <a:tr h="1287055">
                <a:tc>
                  <a:txBody>
                    <a:bodyPr/>
                    <a:lstStyle/>
                    <a:p>
                      <a:pPr>
                        <a:defRPr sz="1800">
                          <a:solidFill>
                            <a:srgbClr val="000000"/>
                          </a:solidFill>
                        </a:defRPr>
                      </a:pPr>
                      <a:r>
                        <a:rPr sz="2200">
                          <a:solidFill>
                            <a:srgbClr val="FFFFFF"/>
                          </a:solidFill>
                        </a:rPr>
                        <a:t>Draganflyer X8</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2200">
                          <a:solidFill>
                            <a:srgbClr val="005493"/>
                          </a:solidFill>
                        </a:rPr>
                        <a:t>Micro</a:t>
                      </a:r>
                    </a:p>
                  </a:txBody>
                  <a:tcPr marL="50800" marR="50800" marT="50800" marB="50800" anchor="ctr" horzOverflow="overflow"/>
                </a:tc>
                <a:tc>
                  <a:txBody>
                    <a:bodyPr/>
                    <a:lstStyle/>
                    <a:p>
                      <a:pPr>
                        <a:defRPr sz="1800">
                          <a:solidFill>
                            <a:srgbClr val="000000"/>
                          </a:solidFill>
                        </a:defRPr>
                      </a:pPr>
                      <a:r>
                        <a:rPr sz="2200">
                          <a:solidFill>
                            <a:srgbClr val="005493"/>
                          </a:solidFill>
                        </a:rPr>
                        <a:t>0,8</a:t>
                      </a:r>
                    </a:p>
                  </a:txBody>
                  <a:tcPr marL="50800" marR="50800" marT="50800" marB="50800" anchor="ctr" horzOverflow="overflow"/>
                </a:tc>
                <a:tc>
                  <a:txBody>
                    <a:bodyPr/>
                    <a:lstStyle/>
                    <a:p>
                      <a:pPr>
                        <a:defRPr sz="1800">
                          <a:solidFill>
                            <a:srgbClr val="000000"/>
                          </a:solidFill>
                        </a:defRPr>
                      </a:pPr>
                      <a:r>
                        <a:rPr sz="2200">
                          <a:solidFill>
                            <a:srgbClr val="005493"/>
                          </a:solidFill>
                        </a:rPr>
                        <a:t>1,5</a:t>
                      </a:r>
                    </a:p>
                  </a:txBody>
                  <a:tcPr marL="50800" marR="50800" marT="50800" marB="50800" anchor="ctr" horzOverflow="overflow"/>
                </a:tc>
                <a:tc>
                  <a:txBody>
                    <a:bodyPr/>
                    <a:lstStyle/>
                    <a:p>
                      <a:pPr>
                        <a:defRPr sz="1800">
                          <a:solidFill>
                            <a:srgbClr val="000000"/>
                          </a:solidFill>
                        </a:defRPr>
                      </a:pPr>
                      <a:r>
                        <a:rPr sz="2200">
                          <a:solidFill>
                            <a:srgbClr val="005493"/>
                          </a:solidFill>
                        </a:rPr>
                        <a:t>0,33</a:t>
                      </a:r>
                    </a:p>
                  </a:txBody>
                  <a:tcPr marL="50800" marR="50800" marT="50800" marB="50800" anchor="ctr" horzOverflow="overflow"/>
                </a:tc>
                <a:tc>
                  <a:txBody>
                    <a:bodyPr/>
                    <a:lstStyle/>
                    <a:p>
                      <a:pPr>
                        <a:defRPr sz="1800">
                          <a:solidFill>
                            <a:srgbClr val="000000"/>
                          </a:solidFill>
                        </a:defRPr>
                      </a:pPr>
                      <a:r>
                        <a:rPr sz="2200">
                          <a:solidFill>
                            <a:srgbClr val="005493"/>
                          </a:solidFill>
                        </a:rPr>
                        <a:t>50</a:t>
                      </a:r>
                    </a:p>
                  </a:txBody>
                  <a:tcPr marL="50800" marR="50800" marT="50800" marB="50800" anchor="ctr" horzOverflow="overflow"/>
                </a:tc>
                <a:tc>
                  <a:txBody>
                    <a:bodyPr/>
                    <a:lstStyle/>
                    <a:p>
                      <a:pPr>
                        <a:defRPr sz="1800">
                          <a:solidFill>
                            <a:srgbClr val="000000"/>
                          </a:solidFill>
                        </a:defRPr>
                      </a:pPr>
                      <a:r>
                        <a:rPr sz="2200">
                          <a:solidFill>
                            <a:srgbClr val="005493"/>
                          </a:solidFill>
                        </a:rPr>
                        <a:t>&gt; 30 000</a:t>
                      </a:r>
                    </a:p>
                  </a:txBody>
                  <a:tcPr marL="50800" marR="50800" marT="50800" marB="50800" anchor="ctr" horzOverflow="overflow"/>
                </a:tc>
              </a:tr>
              <a:tr h="1287055">
                <a:tc>
                  <a:txBody>
                    <a:bodyPr/>
                    <a:lstStyle/>
                    <a:p>
                      <a:pPr>
                        <a:defRPr sz="1800">
                          <a:solidFill>
                            <a:srgbClr val="000000"/>
                          </a:solidFill>
                        </a:defRPr>
                      </a:pPr>
                      <a:r>
                        <a:rPr sz="2200">
                          <a:solidFill>
                            <a:srgbClr val="FFFFFF"/>
                          </a:solidFill>
                        </a:rPr>
                        <a:t>Infotron IT180-5TH</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2200">
                          <a:solidFill>
                            <a:srgbClr val="005493"/>
                          </a:solidFill>
                        </a:rPr>
                        <a:t>Mini</a:t>
                      </a:r>
                    </a:p>
                  </a:txBody>
                  <a:tcPr marL="50800" marR="50800" marT="50800" marB="50800" anchor="ctr" horzOverflow="overflow"/>
                </a:tc>
                <a:tc>
                  <a:txBody>
                    <a:bodyPr/>
                    <a:lstStyle/>
                    <a:p>
                      <a:pPr>
                        <a:defRPr sz="1800">
                          <a:solidFill>
                            <a:srgbClr val="000000"/>
                          </a:solidFill>
                        </a:defRPr>
                      </a:pPr>
                      <a:r>
                        <a:rPr sz="2200">
                          <a:solidFill>
                            <a:srgbClr val="005493"/>
                          </a:solidFill>
                        </a:rPr>
                        <a:t>5</a:t>
                      </a:r>
                    </a:p>
                  </a:txBody>
                  <a:tcPr marL="50800" marR="50800" marT="50800" marB="50800" anchor="ctr" horzOverflow="overflow"/>
                </a:tc>
                <a:tc>
                  <a:txBody>
                    <a:bodyPr/>
                    <a:lstStyle/>
                    <a:p>
                      <a:pPr>
                        <a:defRPr sz="1800">
                          <a:solidFill>
                            <a:srgbClr val="000000"/>
                          </a:solidFill>
                        </a:defRPr>
                      </a:pPr>
                      <a:r>
                        <a:rPr sz="2200">
                          <a:solidFill>
                            <a:srgbClr val="005493"/>
                          </a:solidFill>
                        </a:rPr>
                        <a:t>10</a:t>
                      </a:r>
                    </a:p>
                  </a:txBody>
                  <a:tcPr marL="50800" marR="50800" marT="50800" marB="50800" anchor="ctr" horzOverflow="overflow"/>
                </a:tc>
                <a:tc>
                  <a:txBody>
                    <a:bodyPr/>
                    <a:lstStyle/>
                    <a:p>
                      <a:pPr>
                        <a:defRPr sz="1800">
                          <a:solidFill>
                            <a:srgbClr val="000000"/>
                          </a:solidFill>
                        </a:defRPr>
                      </a:pPr>
                      <a:r>
                        <a:rPr sz="2200">
                          <a:solidFill>
                            <a:srgbClr val="005493"/>
                          </a:solidFill>
                        </a:rPr>
                        <a:t>2</a:t>
                      </a:r>
                    </a:p>
                  </a:txBody>
                  <a:tcPr marL="50800" marR="50800" marT="50800" marB="50800" anchor="ctr" horzOverflow="overflow"/>
                </a:tc>
                <a:tc>
                  <a:txBody>
                    <a:bodyPr/>
                    <a:lstStyle/>
                    <a:p>
                      <a:pPr>
                        <a:defRPr sz="1800">
                          <a:solidFill>
                            <a:srgbClr val="000000"/>
                          </a:solidFill>
                        </a:defRPr>
                      </a:pPr>
                      <a:r>
                        <a:rPr sz="2200">
                          <a:solidFill>
                            <a:srgbClr val="005493"/>
                          </a:solidFill>
                        </a:rPr>
                        <a:t>90</a:t>
                      </a:r>
                    </a:p>
                  </a:txBody>
                  <a:tcPr marL="50800" marR="50800" marT="50800" marB="50800" anchor="ctr" horzOverflow="overflow"/>
                </a:tc>
                <a:tc>
                  <a:txBody>
                    <a:bodyPr/>
                    <a:lstStyle/>
                    <a:p>
                      <a:pPr>
                        <a:defRPr sz="1800">
                          <a:solidFill>
                            <a:srgbClr val="000000"/>
                          </a:solidFill>
                        </a:defRPr>
                      </a:pPr>
                      <a:r>
                        <a:rPr sz="2200">
                          <a:solidFill>
                            <a:srgbClr val="005493"/>
                          </a:solidFill>
                        </a:rPr>
                        <a:t>&gt; 60 000</a:t>
                      </a:r>
                    </a:p>
                  </a:txBody>
                  <a:tcPr marL="50800" marR="50800" marT="50800" marB="50800" anchor="ctr" horzOverflow="overflow"/>
                </a:tc>
              </a:tr>
              <a:tr h="1287055">
                <a:tc>
                  <a:txBody>
                    <a:bodyPr/>
                    <a:lstStyle/>
                    <a:p>
                      <a:pPr>
                        <a:defRPr sz="1800">
                          <a:solidFill>
                            <a:srgbClr val="000000"/>
                          </a:solidFill>
                        </a:defRPr>
                      </a:pPr>
                      <a:r>
                        <a:rPr sz="2200">
                          <a:solidFill>
                            <a:srgbClr val="FFFFFF"/>
                          </a:solidFill>
                        </a:rPr>
                        <a:t>Iran AMI Ababil-S</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2200">
                          <a:solidFill>
                            <a:srgbClr val="005493"/>
                          </a:solidFill>
                        </a:rPr>
                        <a:t>Close Range</a:t>
                      </a:r>
                    </a:p>
                  </a:txBody>
                  <a:tcPr marL="50800" marR="50800" marT="50800" marB="50800" anchor="ctr" horzOverflow="overflow"/>
                </a:tc>
                <a:tc>
                  <a:txBody>
                    <a:bodyPr/>
                    <a:lstStyle/>
                    <a:p>
                      <a:pPr>
                        <a:defRPr sz="1800">
                          <a:solidFill>
                            <a:srgbClr val="000000"/>
                          </a:solidFill>
                        </a:defRPr>
                      </a:pPr>
                      <a:r>
                        <a:rPr sz="2200">
                          <a:solidFill>
                            <a:srgbClr val="005493"/>
                          </a:solidFill>
                        </a:rPr>
                        <a:t>45</a:t>
                      </a:r>
                    </a:p>
                  </a:txBody>
                  <a:tcPr marL="50800" marR="50800" marT="50800" marB="50800" anchor="ctr" horzOverflow="overflow"/>
                </a:tc>
                <a:tc>
                  <a:txBody>
                    <a:bodyPr/>
                    <a:lstStyle/>
                    <a:p>
                      <a:pPr>
                        <a:defRPr sz="1800">
                          <a:solidFill>
                            <a:srgbClr val="000000"/>
                          </a:solidFill>
                        </a:defRPr>
                      </a:pPr>
                      <a:r>
                        <a:rPr sz="2200">
                          <a:solidFill>
                            <a:srgbClr val="005493"/>
                          </a:solidFill>
                        </a:rPr>
                        <a:t>100</a:t>
                      </a:r>
                    </a:p>
                  </a:txBody>
                  <a:tcPr marL="50800" marR="50800" marT="50800" marB="50800" anchor="ctr" horzOverflow="overflow"/>
                </a:tc>
                <a:tc>
                  <a:txBody>
                    <a:bodyPr/>
                    <a:lstStyle/>
                    <a:p>
                      <a:pPr>
                        <a:defRPr sz="1800">
                          <a:solidFill>
                            <a:srgbClr val="000000"/>
                          </a:solidFill>
                        </a:defRPr>
                      </a:pPr>
                      <a:r>
                        <a:rPr sz="2200">
                          <a:solidFill>
                            <a:srgbClr val="005493"/>
                          </a:solidFill>
                        </a:rPr>
                        <a:t>4</a:t>
                      </a:r>
                    </a:p>
                  </a:txBody>
                  <a:tcPr marL="50800" marR="50800" marT="50800" marB="50800" anchor="ctr" horzOverflow="overflow"/>
                </a:tc>
                <a:tc>
                  <a:txBody>
                    <a:bodyPr/>
                    <a:lstStyle/>
                    <a:p>
                      <a:pPr>
                        <a:defRPr sz="1800">
                          <a:solidFill>
                            <a:srgbClr val="000000"/>
                          </a:solidFill>
                        </a:defRPr>
                      </a:pPr>
                      <a:r>
                        <a:rPr sz="2200">
                          <a:solidFill>
                            <a:srgbClr val="005493"/>
                          </a:solidFill>
                        </a:rPr>
                        <a:t>200</a:t>
                      </a:r>
                    </a:p>
                  </a:txBody>
                  <a:tcPr marL="50800" marR="50800" marT="50800" marB="50800" anchor="ctr" horzOverflow="overflow"/>
                </a:tc>
                <a:tc>
                  <a:txBody>
                    <a:bodyPr/>
                    <a:lstStyle/>
                    <a:p>
                      <a:pPr>
                        <a:defRPr sz="1800">
                          <a:solidFill>
                            <a:srgbClr val="000000"/>
                          </a:solidFill>
                        </a:defRPr>
                      </a:pPr>
                      <a:r>
                        <a:rPr sz="2200" dirty="0">
                          <a:solidFill>
                            <a:srgbClr val="005493"/>
                          </a:solidFill>
                        </a:rPr>
                        <a:t>?</a:t>
                      </a:r>
                    </a:p>
                  </a:txBody>
                  <a:tcPr marL="50800" marR="50800" marT="50800" marB="50800" anchor="ctr" horzOverflow="overflow"/>
                </a:tc>
              </a:tr>
            </a:tbl>
          </a:graphicData>
        </a:graphic>
      </p:graphicFrame>
      <p:sp>
        <p:nvSpPr>
          <p:cNvPr id="187" name="Shape 187"/>
          <p:cNvSpPr/>
          <p:nvPr/>
        </p:nvSpPr>
        <p:spPr>
          <a:xfrm>
            <a:off x="301351" y="9124950"/>
            <a:ext cx="8548045"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latin typeface="Arial Black"/>
                <a:ea typeface="Arial Black"/>
                <a:cs typeface="Arial Black"/>
                <a:sym typeface="Arial Black"/>
              </a:defRPr>
            </a:lvl1pPr>
          </a:lstStyle>
          <a:p>
            <a:r>
              <a:t>Source: Blyenburgh &amp; Co - UVS - RPAS Yearbook 2015, 13 Th Edition + Producer web sites</a:t>
            </a:r>
          </a:p>
        </p:txBody>
      </p:sp>
      <p:pic>
        <p:nvPicPr>
          <p:cNvPr id="188" name="logo_SkyAngels (1).jpg"/>
          <p:cNvPicPr>
            <a:picLocks noChangeAspect="1"/>
          </p:cNvPicPr>
          <p:nvPr/>
        </p:nvPicPr>
        <p:blipFill>
          <a:blip r:embed="rId2">
            <a:extLst/>
          </a:blip>
          <a:stretch>
            <a:fillRect/>
          </a:stretch>
        </p:blipFill>
        <p:spPr>
          <a:xfrm>
            <a:off x="10859234" y="433746"/>
            <a:ext cx="1704701" cy="156505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title"/>
          </p:nvPr>
        </p:nvSpPr>
        <p:spPr>
          <a:xfrm>
            <a:off x="106602" y="-456908"/>
            <a:ext cx="12791596" cy="2413001"/>
          </a:xfrm>
          <a:prstGeom prst="rect">
            <a:avLst/>
          </a:prstGeom>
        </p:spPr>
        <p:txBody>
          <a:bodyPr/>
          <a:lstStyle/>
          <a:p>
            <a:pPr algn="ctr">
              <a:defRPr sz="3200">
                <a:solidFill>
                  <a:srgbClr val="FFFFFF"/>
                </a:solidFill>
              </a:defRPr>
            </a:pPr>
            <a:endParaRPr dirty="0"/>
          </a:p>
          <a:p>
            <a:pPr algn="ctr">
              <a:defRPr sz="3200">
                <a:solidFill>
                  <a:srgbClr val="FFFFFF"/>
                </a:solidFill>
              </a:defRPr>
            </a:pPr>
            <a:r>
              <a:rPr dirty="0">
                <a:solidFill>
                  <a:srgbClr val="005493"/>
                </a:solidFill>
                <a:latin typeface="Arial Black"/>
                <a:ea typeface="Arial Black"/>
                <a:cs typeface="Arial Black"/>
                <a:sym typeface="Arial Black"/>
              </a:rPr>
              <a:t>Some Realistic RPAS Attack Scenarios</a:t>
            </a:r>
            <a:r>
              <a:rPr dirty="0"/>
              <a:t>  </a:t>
            </a:r>
          </a:p>
        </p:txBody>
      </p:sp>
      <p:graphicFrame>
        <p:nvGraphicFramePr>
          <p:cNvPr id="191" name="Table 191"/>
          <p:cNvGraphicFramePr/>
          <p:nvPr>
            <p:extLst>
              <p:ext uri="{D42A27DB-BD31-4B8C-83A1-F6EECF244321}">
                <p14:modId xmlns:p14="http://schemas.microsoft.com/office/powerpoint/2010/main" val="867715569"/>
              </p:ext>
            </p:extLst>
          </p:nvPr>
        </p:nvGraphicFramePr>
        <p:xfrm>
          <a:off x="732010" y="2222500"/>
          <a:ext cx="11109446" cy="6435276"/>
        </p:xfrm>
        <a:graphic>
          <a:graphicData uri="http://schemas.openxmlformats.org/drawingml/2006/table">
            <a:tbl>
              <a:tblPr firstRow="1" firstCol="1">
                <a:tableStyleId>{4C3C2611-4C71-4FC5-86AE-919BDF0F9419}</a:tableStyleId>
              </a:tblPr>
              <a:tblGrid>
                <a:gridCol w="2095287"/>
                <a:gridCol w="1585286"/>
                <a:gridCol w="1861621"/>
                <a:gridCol w="1732828"/>
                <a:gridCol w="2006359"/>
                <a:gridCol w="1828065"/>
              </a:tblGrid>
              <a:tr h="1072546">
                <a:tc>
                  <a:txBody>
                    <a:bodyPr/>
                    <a:lstStyle/>
                    <a:p>
                      <a:pPr>
                        <a:spcBef>
                          <a:spcPts val="3200"/>
                        </a:spcBef>
                        <a:defRPr sz="1800">
                          <a:solidFill>
                            <a:srgbClr val="000000"/>
                          </a:solidFill>
                        </a:defRPr>
                      </a:pPr>
                      <a:r>
                        <a:rPr sz="1500">
                          <a:solidFill>
                            <a:srgbClr val="FFFFFF"/>
                          </a:solidFill>
                        </a:rPr>
                        <a:t>RPAS Attack Scenarios</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Mean of Delivery RPAS Type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Target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Weapon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Geographic Area</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Timeframe   </a:t>
                      </a:r>
                    </a:p>
                  </a:txBody>
                  <a:tcPr marL="50800" marR="50800" marT="50800" marB="50800" anchor="ctr" horzOverflow="overflow">
                    <a:solidFill>
                      <a:schemeClr val="accent1">
                        <a:lumOff val="-19838"/>
                      </a:schemeClr>
                    </a:solidFill>
                  </a:tcPr>
                </a:tc>
              </a:tr>
              <a:tr h="1072546">
                <a:tc>
                  <a:txBody>
                    <a:bodyPr/>
                    <a:lstStyle/>
                    <a:p>
                      <a:pPr>
                        <a:defRPr sz="1800">
                          <a:solidFill>
                            <a:srgbClr val="000000"/>
                          </a:solidFill>
                        </a:defRPr>
                      </a:pPr>
                      <a:r>
                        <a:rPr sz="1500">
                          <a:solidFill>
                            <a:srgbClr val="FFFFFF"/>
                          </a:solidFill>
                        </a:rPr>
                        <a:t>Scenario 1</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dirty="0">
                          <a:solidFill>
                            <a:srgbClr val="FF0000"/>
                          </a:solidFill>
                        </a:rPr>
                        <a:t>Micro</a:t>
                      </a:r>
                    </a:p>
                  </a:txBody>
                  <a:tcPr marL="50800" marR="50800" marT="50800" marB="50800" anchor="ctr" horzOverflow="overflow"/>
                </a:tc>
                <a:tc>
                  <a:txBody>
                    <a:bodyPr/>
                    <a:lstStyle/>
                    <a:p>
                      <a:pPr>
                        <a:defRPr sz="1800">
                          <a:solidFill>
                            <a:srgbClr val="000000"/>
                          </a:solidFill>
                        </a:defRPr>
                      </a:pPr>
                      <a:r>
                        <a:rPr sz="1500" dirty="0" smtClean="0">
                          <a:solidFill>
                            <a:srgbClr val="FF0000"/>
                          </a:solidFill>
                        </a:rPr>
                        <a:t>Summit</a:t>
                      </a:r>
                      <a:r>
                        <a:rPr lang="nl-BE" sz="1500" dirty="0" smtClean="0">
                          <a:solidFill>
                            <a:srgbClr val="FF0000"/>
                          </a:solidFill>
                        </a:rPr>
                        <a:t> with personalities</a:t>
                      </a:r>
                      <a:r>
                        <a:rPr sz="1500" dirty="0">
                          <a:solidFill>
                            <a:srgbClr val="FF0000"/>
                          </a:solidFill>
                        </a:rPr>
                        <a:t>
(eg </a:t>
                      </a:r>
                      <a:r>
                        <a:rPr sz="1500" dirty="0" smtClean="0">
                          <a:solidFill>
                            <a:srgbClr val="FF0000"/>
                          </a:solidFill>
                        </a:rPr>
                        <a:t>COP2</a:t>
                      </a:r>
                      <a:r>
                        <a:rPr lang="nl-BE" sz="1500" dirty="0" smtClean="0">
                          <a:solidFill>
                            <a:srgbClr val="FF0000"/>
                          </a:solidFill>
                        </a:rPr>
                        <a:t>2</a:t>
                      </a:r>
                      <a:r>
                        <a:rPr sz="1500" dirty="0" smtClean="0">
                          <a:solidFill>
                            <a:srgbClr val="FF0000"/>
                          </a:solidFill>
                        </a:rPr>
                        <a:t>, </a:t>
                      </a:r>
                      <a:r>
                        <a:rPr sz="1500" dirty="0">
                          <a:solidFill>
                            <a:srgbClr val="FF0000"/>
                          </a:solidFill>
                        </a:rPr>
                        <a:t>EU…)</a:t>
                      </a:r>
                    </a:p>
                  </a:txBody>
                  <a:tcPr marL="50800" marR="50800" marT="50800" marB="50800" anchor="ctr" horzOverflow="overflow"/>
                </a:tc>
                <a:tc>
                  <a:txBody>
                    <a:bodyPr/>
                    <a:lstStyle/>
                    <a:p>
                      <a:pPr>
                        <a:defRPr sz="1800">
                          <a:solidFill>
                            <a:srgbClr val="000000"/>
                          </a:solidFill>
                        </a:defRPr>
                      </a:pPr>
                      <a:r>
                        <a:rPr sz="1500" dirty="0">
                          <a:solidFill>
                            <a:srgbClr val="FF0000"/>
                          </a:solidFill>
                        </a:rPr>
                        <a:t>Explosive</a:t>
                      </a:r>
                    </a:p>
                  </a:txBody>
                  <a:tcPr marL="50800" marR="50800" marT="50800" marB="50800" anchor="ctr" horzOverflow="overflow"/>
                </a:tc>
                <a:tc>
                  <a:txBody>
                    <a:bodyPr/>
                    <a:lstStyle/>
                    <a:p>
                      <a:pPr>
                        <a:defRPr sz="1800">
                          <a:solidFill>
                            <a:srgbClr val="000000"/>
                          </a:solidFill>
                        </a:defRPr>
                      </a:pPr>
                      <a:r>
                        <a:rPr lang="nl-BE" sz="1500" dirty="0" smtClean="0">
                          <a:solidFill>
                            <a:srgbClr val="FF0000"/>
                          </a:solidFill>
                        </a:rPr>
                        <a:t>France, Belgium, </a:t>
                      </a:r>
                      <a:r>
                        <a:rPr sz="1500" dirty="0" smtClean="0">
                          <a:solidFill>
                            <a:srgbClr val="FF0000"/>
                          </a:solidFill>
                        </a:rPr>
                        <a:t>Europe</a:t>
                      </a:r>
                      <a:endParaRPr sz="1500" dirty="0">
                        <a:solidFill>
                          <a:srgbClr val="FF0000"/>
                        </a:solidFill>
                      </a:endParaRPr>
                    </a:p>
                  </a:txBody>
                  <a:tcPr marL="50800" marR="50800" marT="50800" marB="50800" anchor="ctr" horzOverflow="overflow"/>
                </a:tc>
                <a:tc>
                  <a:txBody>
                    <a:bodyPr/>
                    <a:lstStyle/>
                    <a:p>
                      <a:pPr>
                        <a:defRPr sz="1800">
                          <a:solidFill>
                            <a:srgbClr val="000000"/>
                          </a:solidFill>
                        </a:defRPr>
                      </a:pPr>
                      <a:r>
                        <a:rPr sz="1500">
                          <a:solidFill>
                            <a:srgbClr val="FF0000"/>
                          </a:solidFill>
                        </a:rPr>
                        <a:t>within 
1 year</a:t>
                      </a:r>
                    </a:p>
                  </a:txBody>
                  <a:tcPr marL="50800" marR="50800" marT="50800" marB="50800" anchor="ctr" horzOverflow="overflow"/>
                </a:tc>
              </a:tr>
              <a:tr h="1072546">
                <a:tc>
                  <a:txBody>
                    <a:bodyPr/>
                    <a:lstStyle/>
                    <a:p>
                      <a:pPr>
                        <a:defRPr sz="1800">
                          <a:solidFill>
                            <a:srgbClr val="000000"/>
                          </a:solidFill>
                        </a:defRPr>
                      </a:pPr>
                      <a:r>
                        <a:rPr sz="1500">
                          <a:solidFill>
                            <a:srgbClr val="FFFFFF"/>
                          </a:solidFill>
                        </a:rPr>
                        <a:t>Scenario 2</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FF0000"/>
                          </a:solidFill>
                        </a:rPr>
                        <a:t>Micro</a:t>
                      </a:r>
                    </a:p>
                  </a:txBody>
                  <a:tcPr marL="50800" marR="50800" marT="50800" marB="50800" anchor="ctr" horzOverflow="overflow"/>
                </a:tc>
                <a:tc>
                  <a:txBody>
                    <a:bodyPr/>
                    <a:lstStyle/>
                    <a:p>
                      <a:pPr>
                        <a:defRPr sz="1800">
                          <a:solidFill>
                            <a:srgbClr val="000000"/>
                          </a:solidFill>
                        </a:defRPr>
                      </a:pPr>
                      <a:r>
                        <a:rPr sz="1500" dirty="0" smtClean="0">
                          <a:solidFill>
                            <a:srgbClr val="FF0000"/>
                          </a:solidFill>
                        </a:rPr>
                        <a:t>Stadium</a:t>
                      </a:r>
                      <a:r>
                        <a:rPr lang="nl-BE" sz="1500" dirty="0" smtClean="0">
                          <a:solidFill>
                            <a:srgbClr val="FF0000"/>
                          </a:solidFill>
                        </a:rPr>
                        <a:t> (with mass gathered and personalities)</a:t>
                      </a:r>
                      <a:endParaRPr sz="1500" dirty="0">
                        <a:solidFill>
                          <a:srgbClr val="FF0000"/>
                        </a:solidFill>
                      </a:endParaRPr>
                    </a:p>
                  </a:txBody>
                  <a:tcPr marL="50800" marR="50800" marT="50800" marB="50800" anchor="ctr" horzOverflow="overflow"/>
                </a:tc>
                <a:tc>
                  <a:txBody>
                    <a:bodyPr/>
                    <a:lstStyle/>
                    <a:p>
                      <a:pPr>
                        <a:defRPr sz="1800">
                          <a:solidFill>
                            <a:srgbClr val="000000"/>
                          </a:solidFill>
                        </a:defRPr>
                      </a:pPr>
                      <a:r>
                        <a:rPr sz="1500" dirty="0">
                          <a:solidFill>
                            <a:srgbClr val="FF0000"/>
                          </a:solidFill>
                        </a:rPr>
                        <a:t>Chemical/Biological</a:t>
                      </a:r>
                    </a:p>
                  </a:txBody>
                  <a:tcPr marL="50800" marR="50800" marT="50800" marB="50800" anchor="ctr" horzOverflow="overflow"/>
                </a:tc>
                <a:tc>
                  <a:txBody>
                    <a:bodyPr/>
                    <a:lstStyle/>
                    <a:p>
                      <a:pPr>
                        <a:defRPr sz="1800">
                          <a:solidFill>
                            <a:srgbClr val="000000"/>
                          </a:solidFill>
                        </a:defRPr>
                      </a:pPr>
                      <a:r>
                        <a:rPr lang="nl-BE" sz="1500" dirty="0" smtClean="0">
                          <a:solidFill>
                            <a:srgbClr val="FF0000"/>
                          </a:solidFill>
                        </a:rPr>
                        <a:t>France, Belgium, Europe</a:t>
                      </a:r>
                      <a:endParaRPr lang="nl-BE" sz="1500" dirty="0">
                        <a:solidFill>
                          <a:srgbClr val="FF0000"/>
                        </a:solidFill>
                      </a:endParaRPr>
                    </a:p>
                  </a:txBody>
                  <a:tcPr marL="50800" marR="50800" marT="50800" marB="50800" anchor="ctr" horzOverflow="overflow"/>
                </a:tc>
                <a:tc>
                  <a:txBody>
                    <a:bodyPr/>
                    <a:lstStyle/>
                    <a:p>
                      <a:pPr>
                        <a:defRPr sz="1800">
                          <a:solidFill>
                            <a:srgbClr val="000000"/>
                          </a:solidFill>
                        </a:defRPr>
                      </a:pPr>
                      <a:r>
                        <a:rPr sz="1500" dirty="0">
                          <a:solidFill>
                            <a:srgbClr val="FF0000"/>
                          </a:solidFill>
                        </a:rPr>
                        <a:t>within 
1 year</a:t>
                      </a:r>
                    </a:p>
                  </a:txBody>
                  <a:tcPr marL="50800" marR="50800" marT="50800" marB="50800" anchor="ctr" horzOverflow="overflow"/>
                </a:tc>
              </a:tr>
              <a:tr h="1072546">
                <a:tc>
                  <a:txBody>
                    <a:bodyPr/>
                    <a:lstStyle/>
                    <a:p>
                      <a:pPr>
                        <a:defRPr sz="1800">
                          <a:solidFill>
                            <a:srgbClr val="000000"/>
                          </a:solidFill>
                        </a:defRPr>
                      </a:pPr>
                      <a:r>
                        <a:rPr sz="1500">
                          <a:solidFill>
                            <a:srgbClr val="FFFFFF"/>
                          </a:solidFill>
                        </a:rPr>
                        <a:t>Scenario 3</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FF0000"/>
                          </a:solidFill>
                        </a:rPr>
                        <a:t>Micro</a:t>
                      </a:r>
                    </a:p>
                  </a:txBody>
                  <a:tcPr marL="50800" marR="50800" marT="50800" marB="50800" anchor="ctr" horzOverflow="overflow"/>
                </a:tc>
                <a:tc>
                  <a:txBody>
                    <a:bodyPr/>
                    <a:lstStyle/>
                    <a:p>
                      <a:pPr>
                        <a:defRPr sz="1800">
                          <a:solidFill>
                            <a:srgbClr val="000000"/>
                          </a:solidFill>
                        </a:defRPr>
                      </a:pPr>
                      <a:r>
                        <a:rPr lang="nl-BE" sz="1500" dirty="0" smtClean="0">
                          <a:solidFill>
                            <a:srgbClr val="FF0000"/>
                          </a:solidFill>
                        </a:rPr>
                        <a:t>National</a:t>
                      </a:r>
                      <a:r>
                        <a:rPr lang="nl-BE" sz="1500" baseline="0" dirty="0" smtClean="0">
                          <a:solidFill>
                            <a:srgbClr val="FF0000"/>
                          </a:solidFill>
                        </a:rPr>
                        <a:t> day parade</a:t>
                      </a:r>
                      <a:r>
                        <a:rPr lang="nl-BE" sz="1500" dirty="0" smtClean="0">
                          <a:solidFill>
                            <a:srgbClr val="FF0000"/>
                          </a:solidFill>
                        </a:rPr>
                        <a:t> (with mass gathered and personalities)</a:t>
                      </a:r>
                      <a:endParaRPr sz="1500" dirty="0">
                        <a:solidFill>
                          <a:srgbClr val="FF0000"/>
                        </a:solidFill>
                      </a:endParaRPr>
                    </a:p>
                  </a:txBody>
                  <a:tcPr marL="50800" marR="50800" marT="50800" marB="50800" anchor="ctr" horzOverflow="overflow"/>
                </a:tc>
                <a:tc>
                  <a:txBody>
                    <a:bodyPr/>
                    <a:lstStyle/>
                    <a:p>
                      <a:pPr>
                        <a:defRPr sz="1800">
                          <a:solidFill>
                            <a:srgbClr val="000000"/>
                          </a:solidFill>
                        </a:defRPr>
                      </a:pPr>
                      <a:r>
                        <a:rPr lang="fr-FR" sz="1500" dirty="0" smtClean="0">
                          <a:solidFill>
                            <a:srgbClr val="FF0000"/>
                          </a:solidFill>
                        </a:rPr>
                        <a:t>Explosive</a:t>
                      </a:r>
                      <a:endParaRPr lang="fr-FR" sz="1500" dirty="0">
                        <a:solidFill>
                          <a:srgbClr val="FF0000"/>
                        </a:solidFill>
                      </a:endParaRPr>
                    </a:p>
                  </a:txBody>
                  <a:tcPr marL="50800" marR="50800" marT="50800" marB="50800" anchor="ctr" horzOverflow="overflow"/>
                </a:tc>
                <a:tc>
                  <a:txBody>
                    <a:bodyPr/>
                    <a:lstStyle/>
                    <a:p>
                      <a:pPr>
                        <a:defRPr sz="1800">
                          <a:solidFill>
                            <a:srgbClr val="000000"/>
                          </a:solidFill>
                        </a:defRPr>
                      </a:pPr>
                      <a:r>
                        <a:rPr lang="nl-BE" sz="1500" dirty="0" smtClean="0">
                          <a:solidFill>
                            <a:srgbClr val="FF0000"/>
                          </a:solidFill>
                        </a:rPr>
                        <a:t>France, Belgium, Europe</a:t>
                      </a:r>
                      <a:endParaRPr lang="nl-BE" sz="1500" dirty="0">
                        <a:solidFill>
                          <a:srgbClr val="FF0000"/>
                        </a:solidFill>
                      </a:endParaRPr>
                    </a:p>
                  </a:txBody>
                  <a:tcPr marL="50800" marR="50800" marT="50800" marB="50800" anchor="ctr" horzOverflow="overflow"/>
                </a:tc>
                <a:tc>
                  <a:txBody>
                    <a:bodyPr/>
                    <a:lstStyle/>
                    <a:p>
                      <a:pPr>
                        <a:defRPr sz="1800">
                          <a:solidFill>
                            <a:srgbClr val="000000"/>
                          </a:solidFill>
                        </a:defRPr>
                      </a:pPr>
                      <a:r>
                        <a:rPr sz="1500" dirty="0">
                          <a:solidFill>
                            <a:srgbClr val="FF0000"/>
                          </a:solidFill>
                        </a:rPr>
                        <a:t>within 
1 year</a:t>
                      </a:r>
                    </a:p>
                  </a:txBody>
                  <a:tcPr marL="50800" marR="50800" marT="50800" marB="50800" anchor="ctr" horzOverflow="overflow"/>
                </a:tc>
              </a:tr>
              <a:tr h="1072546">
                <a:tc>
                  <a:txBody>
                    <a:bodyPr/>
                    <a:lstStyle/>
                    <a:p>
                      <a:pPr>
                        <a:defRPr sz="1800">
                          <a:solidFill>
                            <a:srgbClr val="000000"/>
                          </a:solidFill>
                        </a:defRPr>
                      </a:pPr>
                      <a:r>
                        <a:rPr sz="1500">
                          <a:solidFill>
                            <a:srgbClr val="FFFFFF"/>
                          </a:solidFill>
                        </a:rPr>
                        <a:t>Scenario 4</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005493"/>
                          </a:solidFill>
                        </a:rPr>
                        <a:t>Micro</a:t>
                      </a:r>
                    </a:p>
                  </a:txBody>
                  <a:tcPr marL="50800" marR="50800" marT="50800" marB="50800" anchor="ctr" horzOverflow="overflow"/>
                </a:tc>
                <a:tc>
                  <a:txBody>
                    <a:bodyPr/>
                    <a:lstStyle/>
                    <a:p>
                      <a:pPr>
                        <a:defRPr sz="1800">
                          <a:solidFill>
                            <a:srgbClr val="000000"/>
                          </a:solidFill>
                        </a:defRPr>
                      </a:pPr>
                      <a:r>
                        <a:rPr sz="1500">
                          <a:solidFill>
                            <a:srgbClr val="005493"/>
                          </a:solidFill>
                        </a:rPr>
                        <a:t>Airport (jetliner)</a:t>
                      </a:r>
                    </a:p>
                  </a:txBody>
                  <a:tcPr marL="50800" marR="50800" marT="50800" marB="50800" anchor="ctr" horzOverflow="overflow"/>
                </a:tc>
                <a:tc>
                  <a:txBody>
                    <a:bodyPr/>
                    <a:lstStyle/>
                    <a:p>
                      <a:pPr>
                        <a:defRPr sz="1800">
                          <a:solidFill>
                            <a:srgbClr val="000000"/>
                          </a:solidFill>
                        </a:defRPr>
                      </a:pPr>
                      <a:r>
                        <a:rPr sz="1500">
                          <a:solidFill>
                            <a:srgbClr val="005493"/>
                          </a:solidFill>
                        </a:rPr>
                        <a:t>Explosive</a:t>
                      </a:r>
                    </a:p>
                  </a:txBody>
                  <a:tcPr marL="50800" marR="50800" marT="50800" marB="50800" anchor="ctr" horzOverflow="overflow"/>
                </a:tc>
                <a:tc>
                  <a:txBody>
                    <a:bodyPr/>
                    <a:lstStyle/>
                    <a:p>
                      <a:pPr>
                        <a:defRPr sz="1800">
                          <a:solidFill>
                            <a:srgbClr val="000000"/>
                          </a:solidFill>
                        </a:defRPr>
                      </a:pPr>
                      <a:r>
                        <a:rPr sz="1500">
                          <a:solidFill>
                            <a:srgbClr val="005493"/>
                          </a:solidFill>
                        </a:rPr>
                        <a:t>Europe</a:t>
                      </a:r>
                    </a:p>
                  </a:txBody>
                  <a:tcPr marL="50800" marR="50800" marT="50800" marB="50800" anchor="ctr" horzOverflow="overflow"/>
                </a:tc>
                <a:tc>
                  <a:txBody>
                    <a:bodyPr/>
                    <a:lstStyle/>
                    <a:p>
                      <a:pPr>
                        <a:defRPr sz="1800">
                          <a:solidFill>
                            <a:srgbClr val="000000"/>
                          </a:solidFill>
                        </a:defRPr>
                      </a:pPr>
                      <a:r>
                        <a:rPr sz="1500">
                          <a:solidFill>
                            <a:srgbClr val="005493"/>
                          </a:solidFill>
                        </a:rPr>
                        <a:t>within 
1 year</a:t>
                      </a:r>
                    </a:p>
                  </a:txBody>
                  <a:tcPr marL="50800" marR="50800" marT="50800" marB="50800" anchor="ctr" horzOverflow="overflow"/>
                </a:tc>
              </a:tr>
              <a:tr h="1072546">
                <a:tc>
                  <a:txBody>
                    <a:bodyPr/>
                    <a:lstStyle/>
                    <a:p>
                      <a:pPr>
                        <a:defRPr sz="1800">
                          <a:solidFill>
                            <a:srgbClr val="000000"/>
                          </a:solidFill>
                        </a:defRPr>
                      </a:pPr>
                      <a:r>
                        <a:rPr sz="1500">
                          <a:solidFill>
                            <a:srgbClr val="FFFFFF"/>
                          </a:solidFill>
                        </a:rPr>
                        <a:t>Scenario 5</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005493"/>
                          </a:solidFill>
                        </a:rPr>
                        <a:t>Mini</a:t>
                      </a:r>
                    </a:p>
                  </a:txBody>
                  <a:tcPr marL="50800" marR="50800" marT="50800" marB="50800" anchor="ctr" horzOverflow="overflow"/>
                </a:tc>
                <a:tc>
                  <a:txBody>
                    <a:bodyPr/>
                    <a:lstStyle/>
                    <a:p>
                      <a:pPr>
                        <a:defRPr sz="1800">
                          <a:solidFill>
                            <a:srgbClr val="000000"/>
                          </a:solidFill>
                        </a:defRPr>
                      </a:pPr>
                      <a:r>
                        <a:rPr sz="1500">
                          <a:solidFill>
                            <a:srgbClr val="005493"/>
                          </a:solidFill>
                        </a:rPr>
                        <a:t>Ports and ships
(eg gas tanker in Antwerp</a:t>
                      </a:r>
                    </a:p>
                  </a:txBody>
                  <a:tcPr marL="50800" marR="50800" marT="50800" marB="50800" anchor="ctr" horzOverflow="overflow"/>
                </a:tc>
                <a:tc>
                  <a:txBody>
                    <a:bodyPr/>
                    <a:lstStyle/>
                    <a:p>
                      <a:pPr>
                        <a:defRPr sz="1800">
                          <a:solidFill>
                            <a:srgbClr val="000000"/>
                          </a:solidFill>
                        </a:defRPr>
                      </a:pPr>
                      <a:r>
                        <a:rPr sz="1500">
                          <a:solidFill>
                            <a:srgbClr val="005493"/>
                          </a:solidFill>
                        </a:rPr>
                        <a:t>Explosive</a:t>
                      </a:r>
                    </a:p>
                  </a:txBody>
                  <a:tcPr marL="50800" marR="50800" marT="50800" marB="50800" anchor="ctr" horzOverflow="overflow"/>
                </a:tc>
                <a:tc>
                  <a:txBody>
                    <a:bodyPr/>
                    <a:lstStyle/>
                    <a:p>
                      <a:pPr>
                        <a:defRPr sz="1800">
                          <a:solidFill>
                            <a:srgbClr val="000000"/>
                          </a:solidFill>
                        </a:defRPr>
                      </a:pPr>
                      <a:r>
                        <a:rPr sz="1500">
                          <a:solidFill>
                            <a:srgbClr val="005493"/>
                          </a:solidFill>
                        </a:rPr>
                        <a:t>Europe</a:t>
                      </a:r>
                    </a:p>
                  </a:txBody>
                  <a:tcPr marL="50800" marR="50800" marT="50800" marB="50800" anchor="ctr" horzOverflow="overflow"/>
                </a:tc>
                <a:tc>
                  <a:txBody>
                    <a:bodyPr/>
                    <a:lstStyle/>
                    <a:p>
                      <a:pPr>
                        <a:defRPr sz="1800">
                          <a:solidFill>
                            <a:srgbClr val="000000"/>
                          </a:solidFill>
                        </a:defRPr>
                      </a:pPr>
                      <a:r>
                        <a:rPr sz="1500" dirty="0">
                          <a:solidFill>
                            <a:srgbClr val="005493"/>
                          </a:solidFill>
                        </a:rPr>
                        <a:t>within 
1 year</a:t>
                      </a:r>
                    </a:p>
                  </a:txBody>
                  <a:tcPr marL="50800" marR="50800" marT="50800" marB="50800" anchor="ctr" horzOverflow="overflow"/>
                </a:tc>
              </a:tr>
            </a:tbl>
          </a:graphicData>
        </a:graphic>
      </p:graphicFrame>
      <p:pic>
        <p:nvPicPr>
          <p:cNvPr id="192" name="logo_SkyAngels (1).jpg"/>
          <p:cNvPicPr>
            <a:picLocks noChangeAspect="1"/>
          </p:cNvPicPr>
          <p:nvPr/>
        </p:nvPicPr>
        <p:blipFill>
          <a:blip r:embed="rId2">
            <a:extLst/>
          </a:blip>
          <a:stretch>
            <a:fillRect/>
          </a:stretch>
        </p:blipFill>
        <p:spPr>
          <a:xfrm>
            <a:off x="10859234" y="433746"/>
            <a:ext cx="1704701" cy="156505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dirty="0"/>
          </a:p>
          <a:p>
            <a:pPr algn="ctr">
              <a:defRPr sz="3200">
                <a:solidFill>
                  <a:srgbClr val="FFFFFF"/>
                </a:solidFill>
              </a:defRPr>
            </a:pPr>
            <a:r>
              <a:rPr lang="fr-FR" dirty="0"/>
              <a:t/>
            </a:r>
            <a:br>
              <a:rPr lang="fr-FR" dirty="0"/>
            </a:br>
            <a:r>
              <a:rPr lang="nl-BE" sz="4400" dirty="0" smtClean="0">
                <a:solidFill>
                  <a:srgbClr val="005493"/>
                </a:solidFill>
                <a:latin typeface="Arial Black"/>
                <a:ea typeface="Arial Black"/>
                <a:cs typeface="Arial Black"/>
                <a:sym typeface="Arial Black"/>
              </a:rPr>
              <a:t>Attractivity for terrorists</a:t>
            </a:r>
            <a:endParaRPr sz="4400" dirty="0"/>
          </a:p>
        </p:txBody>
      </p:sp>
      <p:sp>
        <p:nvSpPr>
          <p:cNvPr id="181" name="Shape 181"/>
          <p:cNvSpPr>
            <a:spLocks noGrp="1"/>
          </p:cNvSpPr>
          <p:nvPr>
            <p:ph type="body" idx="1"/>
          </p:nvPr>
        </p:nvSpPr>
        <p:spPr>
          <a:xfrm>
            <a:off x="1041400" y="2441919"/>
            <a:ext cx="11116023" cy="6756400"/>
          </a:xfrm>
          <a:prstGeom prst="rect">
            <a:avLst/>
          </a:prstGeom>
        </p:spPr>
        <p:txBody>
          <a:bodyPr anchor="t">
            <a:normAutofit lnSpcReduction="10000"/>
          </a:bodyPr>
          <a:lstStyle/>
          <a:p>
            <a:pPr algn="just" defTabSz="420624">
              <a:spcBef>
                <a:spcPts val="2300"/>
              </a:spcBef>
              <a:buFont typeface="Arial" charset="0"/>
              <a:buChar char="•"/>
              <a:defRPr sz="3816">
                <a:solidFill>
                  <a:srgbClr val="005493"/>
                </a:solidFill>
                <a:latin typeface="Arial Black"/>
                <a:ea typeface="Arial Black"/>
                <a:cs typeface="Arial Black"/>
                <a:sym typeface="Arial Black"/>
              </a:defRPr>
            </a:pPr>
            <a:r>
              <a:rPr lang="nl-BE" dirty="0" smtClean="0">
                <a:solidFill>
                  <a:srgbClr val="FF0000"/>
                </a:solidFill>
              </a:rPr>
              <a:t>Attractivity of drones swarm as an attack vector:</a:t>
            </a:r>
            <a:endParaRPr dirty="0">
              <a:solidFill>
                <a:srgbClr val="FF0000"/>
              </a:solidFill>
            </a:endParaRPr>
          </a:p>
          <a:p>
            <a:pPr marL="915670" lvl="1" indent="-471170" algn="just" defTabSz="420624">
              <a:spcBef>
                <a:spcPts val="2300"/>
              </a:spcBef>
              <a:defRPr sz="3816">
                <a:solidFill>
                  <a:srgbClr val="005493"/>
                </a:solidFill>
                <a:latin typeface="Arial Black"/>
                <a:ea typeface="Arial Black"/>
                <a:cs typeface="Arial Black"/>
                <a:sym typeface="Arial Black"/>
              </a:defRPr>
            </a:pPr>
            <a:r>
              <a:rPr lang="nl-BE" dirty="0" smtClean="0">
                <a:solidFill>
                  <a:srgbClr val="FF0000"/>
                </a:solidFill>
              </a:rPr>
              <a:t>Hit very protected personalities (EU summit)</a:t>
            </a:r>
          </a:p>
          <a:p>
            <a:pPr marL="915670" lvl="1" indent="-471170" algn="just" defTabSz="420624">
              <a:spcBef>
                <a:spcPts val="2300"/>
              </a:spcBef>
              <a:defRPr sz="3816">
                <a:solidFill>
                  <a:srgbClr val="005493"/>
                </a:solidFill>
                <a:latin typeface="Arial Black"/>
                <a:ea typeface="Arial Black"/>
                <a:cs typeface="Arial Black"/>
                <a:sym typeface="Arial Black"/>
              </a:defRPr>
            </a:pPr>
            <a:r>
              <a:rPr lang="nl-BE" dirty="0" smtClean="0">
                <a:solidFill>
                  <a:srgbClr val="FF0000"/>
                </a:solidFill>
              </a:rPr>
              <a:t>Hit masses protected by a security perimeter (Euro football match)</a:t>
            </a:r>
          </a:p>
          <a:p>
            <a:pPr marL="915670" lvl="1" indent="-471170" algn="just" defTabSz="420624">
              <a:spcBef>
                <a:spcPts val="2300"/>
              </a:spcBef>
              <a:defRPr sz="3816">
                <a:solidFill>
                  <a:srgbClr val="005493"/>
                </a:solidFill>
                <a:latin typeface="Arial Black"/>
                <a:ea typeface="Arial Black"/>
                <a:cs typeface="Arial Black"/>
                <a:sym typeface="Arial Black"/>
              </a:defRPr>
            </a:pPr>
            <a:r>
              <a:rPr lang="nl-BE" dirty="0">
                <a:solidFill>
                  <a:srgbClr val="FF0000"/>
                </a:solidFill>
              </a:rPr>
              <a:t>Hit very protected personalities </a:t>
            </a:r>
            <a:r>
              <a:rPr lang="nl-BE" dirty="0" smtClean="0">
                <a:solidFill>
                  <a:srgbClr val="FF0000"/>
                </a:solidFill>
              </a:rPr>
              <a:t>AND masses (national </a:t>
            </a:r>
            <a:r>
              <a:rPr lang="nl-BE" dirty="0">
                <a:solidFill>
                  <a:srgbClr val="FF0000"/>
                </a:solidFill>
              </a:rPr>
              <a:t>day parade</a:t>
            </a:r>
            <a:r>
              <a:rPr lang="nl-BE" dirty="0" smtClean="0">
                <a:solidFill>
                  <a:srgbClr val="FF0000"/>
                </a:solidFill>
              </a:rPr>
              <a:t>)</a:t>
            </a:r>
          </a:p>
          <a:p>
            <a:pPr marL="915670" lvl="1" indent="-471170" algn="just" defTabSz="420624">
              <a:spcBef>
                <a:spcPts val="2300"/>
              </a:spcBef>
              <a:defRPr sz="3816">
                <a:solidFill>
                  <a:srgbClr val="005493"/>
                </a:solidFill>
                <a:latin typeface="Arial Black"/>
                <a:ea typeface="Arial Black"/>
                <a:cs typeface="Arial Black"/>
                <a:sym typeface="Arial Black"/>
              </a:defRPr>
            </a:pPr>
            <a:r>
              <a:rPr lang="nl-BE" dirty="0" smtClean="0">
                <a:solidFill>
                  <a:srgbClr val="FF0000"/>
                </a:solidFill>
              </a:rPr>
              <a:t>Symbolic Aspect : ISIS retaliates coalition drones attacks with drones </a:t>
            </a:r>
            <a:endParaRPr lang="nl-BE" dirty="0">
              <a:solidFill>
                <a:srgbClr val="FF0000"/>
              </a:solidFill>
            </a:endParaRPr>
          </a:p>
          <a:p>
            <a:pPr marL="915670" lvl="1" indent="-471170" algn="just" defTabSz="420624">
              <a:spcBef>
                <a:spcPts val="2300"/>
              </a:spcBef>
              <a:defRPr sz="3816">
                <a:solidFill>
                  <a:srgbClr val="005493"/>
                </a:solidFill>
                <a:latin typeface="Arial Black"/>
                <a:ea typeface="Arial Black"/>
                <a:cs typeface="Arial Black"/>
                <a:sym typeface="Arial Black"/>
              </a:defRPr>
            </a:pPr>
            <a:endParaRPr dirty="0"/>
          </a:p>
        </p:txBody>
      </p:sp>
      <p:sp>
        <p:nvSpPr>
          <p:cNvPr id="182" name="Shape 182"/>
          <p:cNvSpPr/>
          <p:nvPr/>
        </p:nvSpPr>
        <p:spPr>
          <a:xfrm>
            <a:off x="301351" y="9138727"/>
            <a:ext cx="8548045" cy="30264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endParaRPr dirty="0"/>
          </a:p>
        </p:txBody>
      </p:sp>
      <p:pic>
        <p:nvPicPr>
          <p:cNvPr id="183" name="logo_SkyAngels (1).jpg"/>
          <p:cNvPicPr>
            <a:picLocks noChangeAspect="1"/>
          </p:cNvPicPr>
          <p:nvPr/>
        </p:nvPicPr>
        <p:blipFill>
          <a:blip r:embed="rId2">
            <a:extLst/>
          </a:blip>
          <a:stretch>
            <a:fillRect/>
          </a:stretch>
        </p:blipFill>
        <p:spPr>
          <a:xfrm>
            <a:off x="10571510" y="504481"/>
            <a:ext cx="2110317" cy="1937438"/>
          </a:xfrm>
          <a:prstGeom prst="rect">
            <a:avLst/>
          </a:prstGeom>
          <a:ln w="12700">
            <a:miter lim="400000"/>
          </a:ln>
        </p:spPr>
      </p:pic>
    </p:spTree>
    <p:extLst>
      <p:ext uri="{BB962C8B-B14F-4D97-AF65-F5344CB8AC3E}">
        <p14:creationId xmlns:p14="http://schemas.microsoft.com/office/powerpoint/2010/main" val="1615068312"/>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p:cNvSpPr>
          <p:nvPr>
            <p:ph type="title"/>
          </p:nvPr>
        </p:nvSpPr>
        <p:spPr>
          <a:xfrm>
            <a:off x="1041400" y="-673100"/>
            <a:ext cx="10922000" cy="2413000"/>
          </a:xfrm>
          <a:prstGeom prst="rect">
            <a:avLst/>
          </a:prstGeom>
        </p:spPr>
        <p:txBody>
          <a:bodyPr/>
          <a:lstStyle/>
          <a:p>
            <a:pPr algn="ctr">
              <a:defRPr>
                <a:solidFill>
                  <a:srgbClr val="FFFFFF"/>
                </a:solidFill>
              </a:defRPr>
            </a:pPr>
            <a:endParaRPr dirty="0"/>
          </a:p>
          <a:p>
            <a:pPr algn="ctr">
              <a:defRPr>
                <a:solidFill>
                  <a:srgbClr val="005493"/>
                </a:solidFill>
                <a:latin typeface="Arial Black"/>
                <a:ea typeface="Arial Black"/>
                <a:cs typeface="Arial Black"/>
                <a:sym typeface="Arial Black"/>
              </a:defRPr>
            </a:pPr>
            <a:r>
              <a:rPr dirty="0"/>
              <a:t>Signals</a:t>
            </a:r>
          </a:p>
        </p:txBody>
      </p:sp>
      <p:sp>
        <p:nvSpPr>
          <p:cNvPr id="195" name="Shape 195"/>
          <p:cNvSpPr>
            <a:spLocks noGrp="1"/>
          </p:cNvSpPr>
          <p:nvPr>
            <p:ph type="body" idx="1"/>
          </p:nvPr>
        </p:nvSpPr>
        <p:spPr>
          <a:xfrm>
            <a:off x="440865" y="1688391"/>
            <a:ext cx="8113018" cy="7286692"/>
          </a:xfrm>
          <a:prstGeom prst="rect">
            <a:avLst/>
          </a:prstGeom>
        </p:spPr>
        <p:txBody>
          <a:bodyPr>
            <a:normAutofit fontScale="92500" lnSpcReduction="10000"/>
          </a:bodyPr>
          <a:lstStyle/>
          <a:p>
            <a:pPr marL="405729" indent="-405729" algn="just" defTabSz="362204">
              <a:spcBef>
                <a:spcPts val="1900"/>
              </a:spcBef>
              <a:buBlip>
                <a:blip r:embed="rId2"/>
              </a:buBlip>
              <a:defRPr sz="3286">
                <a:solidFill>
                  <a:srgbClr val="005493"/>
                </a:solidFill>
                <a:latin typeface="Arial Black"/>
                <a:ea typeface="Arial Black"/>
                <a:cs typeface="Arial Black"/>
                <a:sym typeface="Arial Black"/>
              </a:defRPr>
            </a:pPr>
            <a:r>
              <a:rPr dirty="0" smtClean="0"/>
              <a:t>Signals</a:t>
            </a:r>
            <a:r>
              <a:rPr baseline="-5999" dirty="0" smtClean="0"/>
              <a:t>1</a:t>
            </a:r>
            <a:r>
              <a:rPr lang="nl-BE" baseline="-5999" dirty="0" smtClean="0"/>
              <a:t> (2015)</a:t>
            </a:r>
            <a:r>
              <a:rPr baseline="-5999" dirty="0" smtClean="0"/>
              <a:t> </a:t>
            </a:r>
            <a:r>
              <a:rPr dirty="0"/>
              <a:t>: </a:t>
            </a:r>
            <a:r>
              <a:rPr lang="nl-BE" dirty="0"/>
              <a:t>I</a:t>
            </a:r>
            <a:r>
              <a:rPr dirty="0" smtClean="0"/>
              <a:t>llegal </a:t>
            </a:r>
            <a:r>
              <a:rPr dirty="0"/>
              <a:t>drone flights over Paris and strategic sites (nuclear plants, submarine bases…) in France and </a:t>
            </a:r>
            <a:r>
              <a:rPr dirty="0" smtClean="0"/>
              <a:t>Belgium</a:t>
            </a:r>
            <a:endParaRPr lang="nl-BE" dirty="0" smtClean="0"/>
          </a:p>
          <a:p>
            <a:pPr marL="405729" indent="-405729" algn="just" defTabSz="362204">
              <a:spcBef>
                <a:spcPts val="1900"/>
              </a:spcBef>
              <a:buBlip>
                <a:blip r:embed="rId2"/>
              </a:buBlip>
              <a:defRPr sz="3286">
                <a:solidFill>
                  <a:srgbClr val="005493"/>
                </a:solidFill>
                <a:latin typeface="Arial Black"/>
                <a:ea typeface="Arial Black"/>
                <a:cs typeface="Arial Black"/>
                <a:sym typeface="Arial Black"/>
              </a:defRPr>
            </a:pPr>
            <a:endParaRPr dirty="0"/>
          </a:p>
          <a:p>
            <a:pPr marL="405729" indent="-405729" algn="just" defTabSz="362204">
              <a:spcBef>
                <a:spcPts val="1900"/>
              </a:spcBef>
              <a:defRPr sz="3286">
                <a:solidFill>
                  <a:srgbClr val="005493"/>
                </a:solidFill>
                <a:latin typeface="Arial Black"/>
                <a:ea typeface="Arial Black"/>
                <a:cs typeface="Arial Black"/>
                <a:sym typeface="Arial Black"/>
              </a:defRPr>
            </a:pPr>
            <a:r>
              <a:rPr lang="fr-FR" dirty="0" smtClean="0">
                <a:solidFill>
                  <a:srgbClr val="FF0000"/>
                </a:solidFill>
              </a:rPr>
              <a:t>Signals</a:t>
            </a:r>
            <a:r>
              <a:rPr lang="fr-FR" baseline="-5999" dirty="0" smtClean="0">
                <a:solidFill>
                  <a:srgbClr val="FF0000"/>
                </a:solidFill>
              </a:rPr>
              <a:t>2 </a:t>
            </a:r>
            <a:r>
              <a:rPr lang="fr-FR" baseline="-5999" dirty="0">
                <a:solidFill>
                  <a:srgbClr val="FF0000"/>
                </a:solidFill>
              </a:rPr>
              <a:t>(May 2016)</a:t>
            </a:r>
            <a:r>
              <a:rPr lang="fr-FR" dirty="0">
                <a:solidFill>
                  <a:srgbClr val="FF0000"/>
                </a:solidFill>
              </a:rPr>
              <a:t>: ’</a:t>
            </a:r>
            <a:r>
              <a:rPr lang="fr-FR" sz="3286" dirty="0">
                <a:solidFill>
                  <a:srgbClr val="FF0000"/>
                </a:solidFill>
                <a:sym typeface="Arial Black"/>
              </a:rPr>
              <a:t>Commercial micro-drones </a:t>
            </a:r>
            <a:r>
              <a:rPr lang="fr-FR" sz="3286" dirty="0" err="1">
                <a:solidFill>
                  <a:srgbClr val="FF0000"/>
                </a:solidFill>
                <a:sym typeface="Arial Black"/>
              </a:rPr>
              <a:t>transformed</a:t>
            </a:r>
            <a:r>
              <a:rPr lang="fr-FR" sz="3286" dirty="0">
                <a:solidFill>
                  <a:srgbClr val="FF0000"/>
                </a:solidFill>
                <a:sym typeface="Arial Black"/>
              </a:rPr>
              <a:t> </a:t>
            </a:r>
            <a:r>
              <a:rPr lang="fr-FR" sz="3286" dirty="0" err="1">
                <a:solidFill>
                  <a:srgbClr val="FF0000"/>
                </a:solidFill>
                <a:sym typeface="Arial Black"/>
              </a:rPr>
              <a:t>into</a:t>
            </a:r>
            <a:r>
              <a:rPr lang="fr-FR" sz="3286" dirty="0">
                <a:solidFill>
                  <a:srgbClr val="FF0000"/>
                </a:solidFill>
                <a:sym typeface="Arial Black"/>
              </a:rPr>
              <a:t> </a:t>
            </a:r>
            <a:r>
              <a:rPr lang="fr-FR" sz="3286" dirty="0" err="1">
                <a:solidFill>
                  <a:srgbClr val="FF0000"/>
                </a:solidFill>
                <a:sym typeface="Arial Black"/>
              </a:rPr>
              <a:t>flying</a:t>
            </a:r>
            <a:r>
              <a:rPr lang="fr-FR" sz="3286" dirty="0">
                <a:solidFill>
                  <a:srgbClr val="FF0000"/>
                </a:solidFill>
                <a:sym typeface="Arial Black"/>
              </a:rPr>
              <a:t>  </a:t>
            </a:r>
            <a:r>
              <a:rPr lang="fr-FR" sz="3286" dirty="0" err="1">
                <a:solidFill>
                  <a:srgbClr val="FF0000"/>
                </a:solidFill>
                <a:sym typeface="Arial Black"/>
              </a:rPr>
              <a:t>Improvised</a:t>
            </a:r>
            <a:r>
              <a:rPr lang="fr-FR" sz="3286" dirty="0">
                <a:solidFill>
                  <a:srgbClr val="FF0000"/>
                </a:solidFill>
                <a:sym typeface="Arial Black"/>
              </a:rPr>
              <a:t> Explosives </a:t>
            </a:r>
            <a:r>
              <a:rPr lang="fr-FR" sz="3286" dirty="0" err="1">
                <a:solidFill>
                  <a:srgbClr val="FF0000"/>
                </a:solidFill>
                <a:sym typeface="Arial Black"/>
              </a:rPr>
              <a:t>Devices</a:t>
            </a:r>
            <a:r>
              <a:rPr lang="fr-FR" sz="3286" dirty="0">
                <a:solidFill>
                  <a:srgbClr val="FF0000"/>
                </a:solidFill>
                <a:sym typeface="Arial Black"/>
              </a:rPr>
              <a:t> </a:t>
            </a:r>
            <a:r>
              <a:rPr lang="fr-FR" sz="3286" dirty="0" smtClean="0">
                <a:solidFill>
                  <a:srgbClr val="FF0000"/>
                </a:solidFill>
                <a:sym typeface="Arial Black"/>
              </a:rPr>
              <a:t>(IED) </a:t>
            </a:r>
            <a:r>
              <a:rPr lang="fr-FR" sz="3286" dirty="0" err="1" smtClean="0">
                <a:solidFill>
                  <a:srgbClr val="FF0000"/>
                </a:solidFill>
                <a:sym typeface="Arial Black"/>
              </a:rPr>
              <a:t>discovered</a:t>
            </a:r>
            <a:r>
              <a:rPr lang="fr-FR" sz="3286" dirty="0" smtClean="0">
                <a:solidFill>
                  <a:srgbClr val="FF0000"/>
                </a:solidFill>
                <a:sym typeface="Arial Black"/>
              </a:rPr>
              <a:t> </a:t>
            </a:r>
            <a:r>
              <a:rPr lang="fr-FR" sz="3286" dirty="0">
                <a:solidFill>
                  <a:srgbClr val="FF0000"/>
                </a:solidFill>
                <a:sym typeface="Arial Black"/>
              </a:rPr>
              <a:t>in ISIS </a:t>
            </a:r>
            <a:r>
              <a:rPr lang="fr-FR" sz="3286" dirty="0" err="1">
                <a:solidFill>
                  <a:srgbClr val="FF0000"/>
                </a:solidFill>
                <a:sym typeface="Arial Black"/>
              </a:rPr>
              <a:t>arsenals</a:t>
            </a:r>
            <a:r>
              <a:rPr lang="fr-FR" sz="3286" dirty="0">
                <a:solidFill>
                  <a:srgbClr val="FF0000"/>
                </a:solidFill>
                <a:sym typeface="Arial Black"/>
              </a:rPr>
              <a:t> </a:t>
            </a:r>
            <a:r>
              <a:rPr lang="fr-FR" sz="3286" dirty="0" err="1">
                <a:solidFill>
                  <a:srgbClr val="FF0000"/>
                </a:solidFill>
                <a:sym typeface="Arial Black"/>
              </a:rPr>
              <a:t>captured</a:t>
            </a:r>
            <a:r>
              <a:rPr lang="fr-FR" sz="3286" dirty="0">
                <a:solidFill>
                  <a:srgbClr val="FF0000"/>
                </a:solidFill>
                <a:sym typeface="Arial Black"/>
              </a:rPr>
              <a:t> by coalition forces’</a:t>
            </a:r>
            <a:endParaRPr lang="fr-FR" dirty="0">
              <a:solidFill>
                <a:srgbClr val="FF0000"/>
              </a:solidFill>
            </a:endParaRPr>
          </a:p>
          <a:p>
            <a:pPr marL="405729" indent="-405729" algn="just" defTabSz="362204">
              <a:spcBef>
                <a:spcPts val="1900"/>
              </a:spcBef>
              <a:buBlip>
                <a:blip r:embed="rId2"/>
              </a:buBlip>
              <a:defRPr sz="3286">
                <a:solidFill>
                  <a:srgbClr val="005493"/>
                </a:solidFill>
                <a:latin typeface="Arial Black"/>
                <a:ea typeface="Arial Black"/>
                <a:cs typeface="Arial Black"/>
                <a:sym typeface="Arial Black"/>
              </a:defRPr>
            </a:pPr>
            <a:endParaRPr dirty="0"/>
          </a:p>
          <a:p>
            <a:pPr marL="405729" indent="-405729" algn="just" defTabSz="362204">
              <a:spcBef>
                <a:spcPts val="1900"/>
              </a:spcBef>
              <a:defRPr sz="3286">
                <a:solidFill>
                  <a:srgbClr val="005493"/>
                </a:solidFill>
                <a:latin typeface="Arial Black"/>
                <a:ea typeface="Arial Black"/>
                <a:cs typeface="Arial Black"/>
                <a:sym typeface="Arial Black"/>
              </a:defRPr>
            </a:pPr>
            <a:r>
              <a:rPr dirty="0">
                <a:solidFill>
                  <a:srgbClr val="FF0000"/>
                </a:solidFill>
              </a:rPr>
              <a:t>Signals</a:t>
            </a:r>
            <a:r>
              <a:rPr baseline="-5999" dirty="0">
                <a:solidFill>
                  <a:srgbClr val="FF0000"/>
                </a:solidFill>
              </a:rPr>
              <a:t>3 </a:t>
            </a:r>
            <a:r>
              <a:rPr lang="nl-BE" baseline="-5999" dirty="0" smtClean="0">
                <a:solidFill>
                  <a:srgbClr val="FF0000"/>
                </a:solidFill>
              </a:rPr>
              <a:t>(October 2016)</a:t>
            </a:r>
            <a:r>
              <a:rPr dirty="0" smtClean="0">
                <a:solidFill>
                  <a:srgbClr val="FF0000"/>
                </a:solidFill>
              </a:rPr>
              <a:t>: </a:t>
            </a:r>
            <a:r>
              <a:rPr lang="fr-FR" sz="3286" dirty="0" smtClean="0">
                <a:solidFill>
                  <a:srgbClr val="FF0000"/>
                </a:solidFill>
                <a:sym typeface="Arial Black"/>
              </a:rPr>
              <a:t>An ISIS IED drone has </a:t>
            </a:r>
            <a:r>
              <a:rPr lang="fr-FR" sz="3286" dirty="0" err="1" smtClean="0">
                <a:solidFill>
                  <a:srgbClr val="FF0000"/>
                </a:solidFill>
                <a:sym typeface="Arial Black"/>
              </a:rPr>
              <a:t>seriously</a:t>
            </a:r>
            <a:r>
              <a:rPr lang="fr-FR" sz="3286" dirty="0" smtClean="0">
                <a:solidFill>
                  <a:srgbClr val="FF0000"/>
                </a:solidFill>
                <a:sym typeface="Arial Black"/>
              </a:rPr>
              <a:t> </a:t>
            </a:r>
            <a:r>
              <a:rPr lang="fr-FR" sz="3286" dirty="0" err="1" smtClean="0">
                <a:solidFill>
                  <a:srgbClr val="FF0000"/>
                </a:solidFill>
                <a:sym typeface="Arial Black"/>
              </a:rPr>
              <a:t>wounded</a:t>
            </a:r>
            <a:r>
              <a:rPr lang="fr-FR" sz="3286" dirty="0" smtClean="0">
                <a:solidFill>
                  <a:srgbClr val="FF0000"/>
                </a:solidFill>
                <a:sym typeface="Arial Black"/>
              </a:rPr>
              <a:t> 2 French </a:t>
            </a:r>
            <a:r>
              <a:rPr lang="fr-FR" sz="3286" dirty="0" err="1" smtClean="0">
                <a:solidFill>
                  <a:srgbClr val="FF0000"/>
                </a:solidFill>
                <a:sym typeface="Arial Black"/>
              </a:rPr>
              <a:t>paratroopers</a:t>
            </a:r>
            <a:r>
              <a:rPr lang="fr-FR" sz="3286" dirty="0" smtClean="0">
                <a:solidFill>
                  <a:srgbClr val="FF0000"/>
                </a:solidFill>
                <a:sym typeface="Arial Black"/>
              </a:rPr>
              <a:t> at </a:t>
            </a:r>
            <a:r>
              <a:rPr lang="fr-FR" sz="3286" dirty="0" err="1" smtClean="0">
                <a:solidFill>
                  <a:srgbClr val="FF0000"/>
                </a:solidFill>
                <a:sym typeface="Arial Black"/>
              </a:rPr>
              <a:t>Erbil</a:t>
            </a:r>
            <a:r>
              <a:rPr lang="fr-FR" sz="3286" dirty="0" smtClean="0">
                <a:solidFill>
                  <a:srgbClr val="FF0000"/>
                </a:solidFill>
                <a:sym typeface="Arial Black"/>
              </a:rPr>
              <a:t> (Irak)</a:t>
            </a:r>
            <a:endParaRPr dirty="0">
              <a:solidFill>
                <a:srgbClr val="FF0000"/>
              </a:solidFill>
            </a:endParaRPr>
          </a:p>
        </p:txBody>
      </p:sp>
      <p:pic>
        <p:nvPicPr>
          <p:cNvPr id="196" name="n_79142_1.jpg"/>
          <p:cNvPicPr>
            <a:picLocks noChangeAspect="1"/>
          </p:cNvPicPr>
          <p:nvPr/>
        </p:nvPicPr>
        <p:blipFill>
          <a:blip r:embed="rId3">
            <a:extLst/>
          </a:blip>
          <a:srcRect l="39" r="39"/>
          <a:stretch>
            <a:fillRect/>
          </a:stretch>
        </p:blipFill>
        <p:spPr>
          <a:xfrm>
            <a:off x="8899709" y="1512755"/>
            <a:ext cx="3302001" cy="2201334"/>
          </a:xfrm>
          <a:prstGeom prst="rect">
            <a:avLst/>
          </a:prstGeom>
          <a:ln w="63500">
            <a:solidFill>
              <a:srgbClr val="005493"/>
            </a:solidFill>
            <a:miter lim="400000"/>
          </a:ln>
        </p:spPr>
      </p:pic>
      <p:pic>
        <p:nvPicPr>
          <p:cNvPr id="197" name="CCGmAc8WAAEbjUq.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7298" y="6655281"/>
            <a:ext cx="3302001" cy="2476501"/>
          </a:xfrm>
          <a:prstGeom prst="rect">
            <a:avLst/>
          </a:prstGeom>
          <a:ln w="63500">
            <a:solidFill>
              <a:srgbClr val="005493"/>
            </a:solidFill>
            <a:miter lim="400000"/>
          </a:ln>
        </p:spPr>
      </p:pic>
      <p:sp>
        <p:nvSpPr>
          <p:cNvPr id="199" name="Shape 199"/>
          <p:cNvSpPr/>
          <p:nvPr/>
        </p:nvSpPr>
        <p:spPr>
          <a:xfrm>
            <a:off x="301351" y="9138727"/>
            <a:ext cx="11186999" cy="30264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latin typeface="Arial Black"/>
                <a:ea typeface="Arial Black"/>
                <a:cs typeface="Arial Black"/>
                <a:sym typeface="Arial Black"/>
              </a:defRPr>
            </a:lvl1pPr>
          </a:lstStyle>
          <a:p>
            <a:r>
              <a:rPr dirty="0"/>
              <a:t>Sources: </a:t>
            </a:r>
            <a:r>
              <a:rPr lang="nl-BE" dirty="0" smtClean="0"/>
              <a:t>Bloomberg News 7 Th July 2016 – Le Monde 11 Th October 2016 – Photo Nouvel Obs</a:t>
            </a:r>
            <a:endParaRPr dirty="0"/>
          </a:p>
        </p:txBody>
      </p:sp>
      <p:pic>
        <p:nvPicPr>
          <p:cNvPr id="200" name="logo_SkyAngels (1).jpg"/>
          <p:cNvPicPr>
            <a:picLocks noChangeAspect="1"/>
          </p:cNvPicPr>
          <p:nvPr/>
        </p:nvPicPr>
        <p:blipFill>
          <a:blip r:embed="rId5">
            <a:extLst/>
          </a:blip>
          <a:stretch>
            <a:fillRect/>
          </a:stretch>
        </p:blipFill>
        <p:spPr>
          <a:xfrm>
            <a:off x="11448515" y="433746"/>
            <a:ext cx="1115420" cy="1024043"/>
          </a:xfrm>
          <a:prstGeom prst="rect">
            <a:avLst/>
          </a:prstGeom>
          <a:ln w="12700">
            <a:miter lim="400000"/>
          </a:ln>
        </p:spPr>
      </p:pic>
      <p:pic>
        <p:nvPicPr>
          <p:cNvPr id="9" name="CCGmAc8WAAEbjUq.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7297" y="3996200"/>
            <a:ext cx="3302001" cy="2476501"/>
          </a:xfrm>
          <a:prstGeom prst="rect">
            <a:avLst/>
          </a:prstGeom>
          <a:ln w="63500">
            <a:solidFill>
              <a:srgbClr val="005493"/>
            </a:solidFill>
            <a:miter lim="400000"/>
          </a:ln>
        </p:spPr>
      </p:pic>
      <p:pic>
        <p:nvPicPr>
          <p:cNvPr id="4" name="Image 3"/>
          <p:cNvPicPr>
            <a:picLocks noChangeAspect="1"/>
          </p:cNvPicPr>
          <p:nvPr/>
        </p:nvPicPr>
        <p:blipFill>
          <a:blip r:embed="rId6"/>
          <a:stretch>
            <a:fillRect/>
          </a:stretch>
        </p:blipFill>
        <p:spPr>
          <a:xfrm>
            <a:off x="8877297" y="6655281"/>
            <a:ext cx="3302001" cy="24765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p:nvPr>
        </p:nvSpPr>
        <p:spPr>
          <a:xfrm>
            <a:off x="-39689" y="-657481"/>
            <a:ext cx="11934372" cy="2413001"/>
          </a:xfrm>
          <a:prstGeom prst="rect">
            <a:avLst/>
          </a:prstGeom>
        </p:spPr>
        <p:txBody>
          <a:bodyPr/>
          <a:lstStyle/>
          <a:p>
            <a:pPr algn="ctr">
              <a:defRPr sz="5200">
                <a:solidFill>
                  <a:srgbClr val="FFFFFF"/>
                </a:solidFill>
              </a:defRPr>
            </a:pPr>
            <a:endParaRPr/>
          </a:p>
          <a:p>
            <a:pPr algn="ctr">
              <a:defRPr sz="5200">
                <a:solidFill>
                  <a:srgbClr val="FFFFFF"/>
                </a:solidFill>
              </a:defRPr>
            </a:pPr>
            <a:r>
              <a:rPr sz="4300">
                <a:solidFill>
                  <a:srgbClr val="005493"/>
                </a:solidFill>
                <a:latin typeface="Arial Black"/>
                <a:ea typeface="Arial Black"/>
                <a:cs typeface="Arial Black"/>
                <a:sym typeface="Arial Black"/>
              </a:rPr>
              <a:t>Other Possible Attack Scenarii</a:t>
            </a:r>
          </a:p>
        </p:txBody>
      </p:sp>
      <p:graphicFrame>
        <p:nvGraphicFramePr>
          <p:cNvPr id="203" name="Table 203"/>
          <p:cNvGraphicFramePr/>
          <p:nvPr/>
        </p:nvGraphicFramePr>
        <p:xfrm>
          <a:off x="732010" y="2222500"/>
          <a:ext cx="11109446" cy="4318740"/>
        </p:xfrm>
        <a:graphic>
          <a:graphicData uri="http://schemas.openxmlformats.org/drawingml/2006/table">
            <a:tbl>
              <a:tblPr firstRow="1" firstCol="1">
                <a:tableStyleId>{4C3C2611-4C71-4FC5-86AE-919BDF0F9419}</a:tableStyleId>
              </a:tblPr>
              <a:tblGrid>
                <a:gridCol w="2095287"/>
                <a:gridCol w="1585286"/>
                <a:gridCol w="1861621"/>
                <a:gridCol w="1732828"/>
                <a:gridCol w="2006359"/>
                <a:gridCol w="1828065"/>
              </a:tblGrid>
              <a:tr h="863748">
                <a:tc>
                  <a:txBody>
                    <a:bodyPr/>
                    <a:lstStyle/>
                    <a:p>
                      <a:pPr>
                        <a:spcBef>
                          <a:spcPts val="3200"/>
                        </a:spcBef>
                        <a:defRPr sz="1800">
                          <a:solidFill>
                            <a:srgbClr val="000000"/>
                          </a:solidFill>
                        </a:defRPr>
                      </a:pPr>
                      <a:r>
                        <a:rPr sz="1500">
                          <a:solidFill>
                            <a:srgbClr val="FFFFFF"/>
                          </a:solidFill>
                        </a:rPr>
                        <a:t>Attack Scenarios</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Mean of Delivery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Target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Weapon </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Geographic Area</a:t>
                      </a:r>
                    </a:p>
                  </a:txBody>
                  <a:tcPr marL="50800" marR="50800" marT="50800" marB="50800" anchor="ctr" horzOverflow="overflow">
                    <a:solidFill>
                      <a:schemeClr val="accent1">
                        <a:lumOff val="-19838"/>
                      </a:schemeClr>
                    </a:solidFill>
                  </a:tcPr>
                </a:tc>
                <a:tc>
                  <a:txBody>
                    <a:bodyPr/>
                    <a:lstStyle/>
                    <a:p>
                      <a:pPr>
                        <a:spcBef>
                          <a:spcPts val="3200"/>
                        </a:spcBef>
                        <a:defRPr sz="1800">
                          <a:solidFill>
                            <a:srgbClr val="000000"/>
                          </a:solidFill>
                        </a:defRPr>
                      </a:pPr>
                      <a:r>
                        <a:rPr sz="1500">
                          <a:solidFill>
                            <a:srgbClr val="FFFFFF"/>
                          </a:solidFill>
                        </a:rPr>
                        <a:t>Timeframe   </a:t>
                      </a:r>
                    </a:p>
                  </a:txBody>
                  <a:tcPr marL="50800" marR="50800" marT="50800" marB="50800" anchor="ctr" horzOverflow="overflow">
                    <a:solidFill>
                      <a:schemeClr val="accent1">
                        <a:lumOff val="-19838"/>
                      </a:schemeClr>
                    </a:solidFill>
                  </a:tcPr>
                </a:tc>
              </a:tr>
              <a:tr h="863748">
                <a:tc>
                  <a:txBody>
                    <a:bodyPr/>
                    <a:lstStyle/>
                    <a:p>
                      <a:pPr>
                        <a:defRPr sz="1800">
                          <a:solidFill>
                            <a:srgbClr val="000000"/>
                          </a:solidFill>
                        </a:defRPr>
                      </a:pPr>
                      <a:r>
                        <a:rPr sz="1500">
                          <a:solidFill>
                            <a:srgbClr val="FFFFFF"/>
                          </a:solidFill>
                        </a:rPr>
                        <a:t>Scenario 6</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005493"/>
                          </a:solidFill>
                        </a:rPr>
                        <a:t>Pedestrian</a:t>
                      </a:r>
                    </a:p>
                  </a:txBody>
                  <a:tcPr marL="50800" marR="50800" marT="50800" marB="50800" anchor="ctr" horzOverflow="overflow"/>
                </a:tc>
                <a:tc>
                  <a:txBody>
                    <a:bodyPr/>
                    <a:lstStyle/>
                    <a:p>
                      <a:pPr>
                        <a:defRPr sz="1800">
                          <a:solidFill>
                            <a:srgbClr val="000000"/>
                          </a:solidFill>
                        </a:defRPr>
                      </a:pPr>
                      <a:r>
                        <a:rPr sz="1500">
                          <a:solidFill>
                            <a:srgbClr val="005493"/>
                          </a:solidFill>
                        </a:rPr>
                        <a:t>Oil and gas Processing</a:t>
                      </a:r>
                    </a:p>
                  </a:txBody>
                  <a:tcPr marL="50800" marR="50800" marT="50800" marB="50800" anchor="ctr" horzOverflow="overflow"/>
                </a:tc>
                <a:tc>
                  <a:txBody>
                    <a:bodyPr/>
                    <a:lstStyle/>
                    <a:p>
                      <a:pPr>
                        <a:defRPr sz="1800">
                          <a:solidFill>
                            <a:srgbClr val="000000"/>
                          </a:solidFill>
                        </a:defRPr>
                      </a:pPr>
                      <a:r>
                        <a:rPr sz="1500">
                          <a:solidFill>
                            <a:srgbClr val="005493"/>
                          </a:solidFill>
                        </a:rPr>
                        <a:t>Explosive</a:t>
                      </a:r>
                    </a:p>
                  </a:txBody>
                  <a:tcPr marL="50800" marR="50800" marT="50800" marB="50800" anchor="ctr" horzOverflow="overflow"/>
                </a:tc>
                <a:tc>
                  <a:txBody>
                    <a:bodyPr/>
                    <a:lstStyle/>
                    <a:p>
                      <a:pPr>
                        <a:defRPr sz="1800">
                          <a:solidFill>
                            <a:srgbClr val="000000"/>
                          </a:solidFill>
                        </a:defRPr>
                      </a:pPr>
                      <a:r>
                        <a:rPr sz="1500">
                          <a:solidFill>
                            <a:srgbClr val="005493"/>
                          </a:solidFill>
                        </a:rPr>
                        <a:t>Europe</a:t>
                      </a:r>
                    </a:p>
                  </a:txBody>
                  <a:tcPr marL="50800" marR="50800" marT="50800" marB="50800" anchor="ctr" horzOverflow="overflow"/>
                </a:tc>
                <a:tc>
                  <a:txBody>
                    <a:bodyPr/>
                    <a:lstStyle/>
                    <a:p>
                      <a:pPr>
                        <a:defRPr sz="1800">
                          <a:solidFill>
                            <a:srgbClr val="000000"/>
                          </a:solidFill>
                        </a:defRPr>
                      </a:pPr>
                      <a:r>
                        <a:rPr sz="1500">
                          <a:solidFill>
                            <a:srgbClr val="005493"/>
                          </a:solidFill>
                        </a:rPr>
                        <a:t>within 
1 year</a:t>
                      </a:r>
                    </a:p>
                  </a:txBody>
                  <a:tcPr marL="50800" marR="50800" marT="50800" marB="50800" anchor="ctr" horzOverflow="overflow"/>
                </a:tc>
              </a:tr>
              <a:tr h="863748">
                <a:tc>
                  <a:txBody>
                    <a:bodyPr/>
                    <a:lstStyle/>
                    <a:p>
                      <a:pPr>
                        <a:defRPr sz="1800">
                          <a:solidFill>
                            <a:srgbClr val="000000"/>
                          </a:solidFill>
                        </a:defRPr>
                      </a:pPr>
                      <a:r>
                        <a:rPr sz="1500">
                          <a:solidFill>
                            <a:srgbClr val="FFFFFF"/>
                          </a:solidFill>
                        </a:rPr>
                        <a:t>Scenario 7</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005493"/>
                          </a:solidFill>
                        </a:rPr>
                        <a:t>Pedestrian</a:t>
                      </a:r>
                    </a:p>
                  </a:txBody>
                  <a:tcPr marL="50800" marR="50800" marT="50800" marB="50800" anchor="ctr" horzOverflow="overflow"/>
                </a:tc>
                <a:tc>
                  <a:txBody>
                    <a:bodyPr/>
                    <a:lstStyle/>
                    <a:p>
                      <a:pPr>
                        <a:defRPr sz="1800">
                          <a:solidFill>
                            <a:srgbClr val="000000"/>
                          </a:solidFill>
                        </a:defRPr>
                      </a:pPr>
                      <a:r>
                        <a:rPr sz="1500">
                          <a:solidFill>
                            <a:srgbClr val="005493"/>
                          </a:solidFill>
                        </a:rPr>
                        <a:t>Government building</a:t>
                      </a:r>
                    </a:p>
                  </a:txBody>
                  <a:tcPr marL="50800" marR="50800" marT="50800" marB="50800" anchor="ctr" horzOverflow="overflow"/>
                </a:tc>
                <a:tc>
                  <a:txBody>
                    <a:bodyPr/>
                    <a:lstStyle/>
                    <a:p>
                      <a:pPr>
                        <a:defRPr sz="1800">
                          <a:solidFill>
                            <a:srgbClr val="000000"/>
                          </a:solidFill>
                        </a:defRPr>
                      </a:pPr>
                      <a:r>
                        <a:rPr sz="1500">
                          <a:solidFill>
                            <a:srgbClr val="005493"/>
                          </a:solidFill>
                        </a:rPr>
                        <a:t>Fireams</a:t>
                      </a:r>
                    </a:p>
                  </a:txBody>
                  <a:tcPr marL="50800" marR="50800" marT="50800" marB="50800" anchor="ctr" horzOverflow="overflow"/>
                </a:tc>
                <a:tc>
                  <a:txBody>
                    <a:bodyPr/>
                    <a:lstStyle/>
                    <a:p>
                      <a:pPr>
                        <a:defRPr sz="1800">
                          <a:solidFill>
                            <a:srgbClr val="000000"/>
                          </a:solidFill>
                        </a:defRPr>
                      </a:pPr>
                      <a:r>
                        <a:rPr sz="1500">
                          <a:solidFill>
                            <a:srgbClr val="005493"/>
                          </a:solidFill>
                        </a:rPr>
                        <a:t>Europe</a:t>
                      </a:r>
                    </a:p>
                  </a:txBody>
                  <a:tcPr marL="50800" marR="50800" marT="50800" marB="50800" anchor="ctr" horzOverflow="overflow"/>
                </a:tc>
                <a:tc>
                  <a:txBody>
                    <a:bodyPr/>
                    <a:lstStyle/>
                    <a:p>
                      <a:pPr>
                        <a:defRPr sz="1800">
                          <a:solidFill>
                            <a:srgbClr val="000000"/>
                          </a:solidFill>
                        </a:defRPr>
                      </a:pPr>
                      <a:r>
                        <a:rPr sz="1500">
                          <a:solidFill>
                            <a:srgbClr val="005493"/>
                          </a:solidFill>
                        </a:rPr>
                        <a:t>within 
1 year</a:t>
                      </a:r>
                    </a:p>
                  </a:txBody>
                  <a:tcPr marL="50800" marR="50800" marT="50800" marB="50800" anchor="ctr" horzOverflow="overflow"/>
                </a:tc>
              </a:tr>
              <a:tr h="863748">
                <a:tc>
                  <a:txBody>
                    <a:bodyPr/>
                    <a:lstStyle/>
                    <a:p>
                      <a:pPr>
                        <a:defRPr sz="1800">
                          <a:solidFill>
                            <a:srgbClr val="000000"/>
                          </a:solidFill>
                        </a:defRPr>
                      </a:pPr>
                      <a:r>
                        <a:rPr sz="1500">
                          <a:solidFill>
                            <a:srgbClr val="FFFFFF"/>
                          </a:solidFill>
                        </a:rPr>
                        <a:t>Scenario 8</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005493"/>
                          </a:solidFill>
                        </a:rPr>
                        <a:t>Car</a:t>
                      </a:r>
                    </a:p>
                  </a:txBody>
                  <a:tcPr marL="50800" marR="50800" marT="50800" marB="50800" anchor="ctr" horzOverflow="overflow"/>
                </a:tc>
                <a:tc>
                  <a:txBody>
                    <a:bodyPr/>
                    <a:lstStyle/>
                    <a:p>
                      <a:pPr>
                        <a:defRPr sz="1800">
                          <a:solidFill>
                            <a:srgbClr val="000000"/>
                          </a:solidFill>
                        </a:defRPr>
                      </a:pPr>
                      <a:r>
                        <a:rPr sz="1500">
                          <a:solidFill>
                            <a:srgbClr val="005493"/>
                          </a:solidFill>
                        </a:rPr>
                        <a:t>Airport</a:t>
                      </a:r>
                    </a:p>
                  </a:txBody>
                  <a:tcPr marL="50800" marR="50800" marT="50800" marB="50800" anchor="ctr" horzOverflow="overflow"/>
                </a:tc>
                <a:tc>
                  <a:txBody>
                    <a:bodyPr/>
                    <a:lstStyle/>
                    <a:p>
                      <a:pPr>
                        <a:defRPr sz="1800">
                          <a:solidFill>
                            <a:srgbClr val="000000"/>
                          </a:solidFill>
                        </a:defRPr>
                      </a:pPr>
                      <a:r>
                        <a:rPr sz="1500">
                          <a:solidFill>
                            <a:srgbClr val="005493"/>
                          </a:solidFill>
                        </a:rPr>
                        <a:t>Explosive</a:t>
                      </a:r>
                    </a:p>
                  </a:txBody>
                  <a:tcPr marL="50800" marR="50800" marT="50800" marB="50800" anchor="ctr" horzOverflow="overflow"/>
                </a:tc>
                <a:tc>
                  <a:txBody>
                    <a:bodyPr/>
                    <a:lstStyle/>
                    <a:p>
                      <a:pPr>
                        <a:defRPr sz="1800">
                          <a:solidFill>
                            <a:srgbClr val="000000"/>
                          </a:solidFill>
                        </a:defRPr>
                      </a:pPr>
                      <a:r>
                        <a:rPr sz="1500">
                          <a:solidFill>
                            <a:srgbClr val="005493"/>
                          </a:solidFill>
                        </a:rPr>
                        <a:t>Europe</a:t>
                      </a:r>
                    </a:p>
                  </a:txBody>
                  <a:tcPr marL="50800" marR="50800" marT="50800" marB="50800" anchor="ctr" horzOverflow="overflow"/>
                </a:tc>
                <a:tc>
                  <a:txBody>
                    <a:bodyPr/>
                    <a:lstStyle/>
                    <a:p>
                      <a:pPr>
                        <a:defRPr sz="1800">
                          <a:solidFill>
                            <a:srgbClr val="000000"/>
                          </a:solidFill>
                        </a:defRPr>
                      </a:pPr>
                      <a:r>
                        <a:rPr sz="1500">
                          <a:solidFill>
                            <a:srgbClr val="005493"/>
                          </a:solidFill>
                        </a:rPr>
                        <a:t>within 
1 year</a:t>
                      </a:r>
                    </a:p>
                  </a:txBody>
                  <a:tcPr marL="50800" marR="50800" marT="50800" marB="50800" anchor="ctr" horzOverflow="overflow"/>
                </a:tc>
              </a:tr>
              <a:tr h="863748">
                <a:tc>
                  <a:txBody>
                    <a:bodyPr/>
                    <a:lstStyle/>
                    <a:p>
                      <a:pPr>
                        <a:defRPr sz="1800">
                          <a:solidFill>
                            <a:srgbClr val="000000"/>
                          </a:solidFill>
                        </a:defRPr>
                      </a:pPr>
                      <a:r>
                        <a:rPr sz="1500">
                          <a:solidFill>
                            <a:srgbClr val="FFFFFF"/>
                          </a:solidFill>
                        </a:rPr>
                        <a:t>…</a:t>
                      </a:r>
                    </a:p>
                  </a:txBody>
                  <a:tcPr marL="50800" marR="50800" marT="50800" marB="50800" anchor="ctr" horzOverflow="overflow">
                    <a:solidFill>
                      <a:schemeClr val="accent1">
                        <a:lumOff val="-19838"/>
                      </a:schemeClr>
                    </a:solidFill>
                  </a:tcPr>
                </a:tc>
                <a:tc>
                  <a:txBody>
                    <a:bodyPr/>
                    <a:lstStyle/>
                    <a:p>
                      <a:pPr>
                        <a:defRPr sz="1800">
                          <a:solidFill>
                            <a:srgbClr val="000000"/>
                          </a:solidFill>
                        </a:defRPr>
                      </a:pPr>
                      <a:r>
                        <a:rPr sz="1500">
                          <a:solidFill>
                            <a:srgbClr val="005493"/>
                          </a:solidFill>
                        </a:rPr>
                        <a:t>…</a:t>
                      </a:r>
                    </a:p>
                  </a:txBody>
                  <a:tcPr marL="50800" marR="50800" marT="50800" marB="50800" anchor="ctr" horzOverflow="overflow"/>
                </a:tc>
                <a:tc>
                  <a:txBody>
                    <a:bodyPr/>
                    <a:lstStyle/>
                    <a:p>
                      <a:pPr>
                        <a:defRPr sz="1800">
                          <a:solidFill>
                            <a:srgbClr val="000000"/>
                          </a:solidFill>
                        </a:defRPr>
                      </a:pPr>
                      <a:r>
                        <a:rPr sz="1500">
                          <a:solidFill>
                            <a:srgbClr val="005493"/>
                          </a:solidFill>
                        </a:rPr>
                        <a:t>…</a:t>
                      </a:r>
                    </a:p>
                  </a:txBody>
                  <a:tcPr marL="50800" marR="50800" marT="50800" marB="50800" anchor="ctr" horzOverflow="overflow"/>
                </a:tc>
                <a:tc>
                  <a:txBody>
                    <a:bodyPr/>
                    <a:lstStyle/>
                    <a:p>
                      <a:pPr>
                        <a:defRPr sz="1800">
                          <a:solidFill>
                            <a:srgbClr val="000000"/>
                          </a:solidFill>
                        </a:defRPr>
                      </a:pPr>
                      <a:r>
                        <a:rPr sz="1500">
                          <a:solidFill>
                            <a:srgbClr val="005493"/>
                          </a:solidFill>
                        </a:rPr>
                        <a:t>…</a:t>
                      </a:r>
                    </a:p>
                  </a:txBody>
                  <a:tcPr marL="50800" marR="50800" marT="50800" marB="50800" anchor="ctr" horzOverflow="overflow"/>
                </a:tc>
                <a:tc>
                  <a:txBody>
                    <a:bodyPr/>
                    <a:lstStyle/>
                    <a:p>
                      <a:pPr>
                        <a:defRPr sz="1800">
                          <a:solidFill>
                            <a:srgbClr val="000000"/>
                          </a:solidFill>
                        </a:defRPr>
                      </a:pPr>
                      <a:r>
                        <a:rPr sz="1500">
                          <a:solidFill>
                            <a:srgbClr val="005493"/>
                          </a:solidFill>
                        </a:rPr>
                        <a:t>…</a:t>
                      </a:r>
                    </a:p>
                  </a:txBody>
                  <a:tcPr marL="50800" marR="50800" marT="50800" marB="50800" anchor="ctr" horzOverflow="overflow"/>
                </a:tc>
                <a:tc>
                  <a:txBody>
                    <a:bodyPr/>
                    <a:lstStyle/>
                    <a:p>
                      <a:pPr>
                        <a:defRPr sz="1800">
                          <a:solidFill>
                            <a:srgbClr val="000000"/>
                          </a:solidFill>
                        </a:defRPr>
                      </a:pPr>
                      <a:r>
                        <a:rPr sz="1500">
                          <a:solidFill>
                            <a:srgbClr val="005493"/>
                          </a:solidFill>
                        </a:rPr>
                        <a:t>…</a:t>
                      </a:r>
                    </a:p>
                  </a:txBody>
                  <a:tcPr marL="50800" marR="50800" marT="50800" marB="50800" anchor="ctr" horzOverflow="overflow"/>
                </a:tc>
              </a:tr>
            </a:tbl>
          </a:graphicData>
        </a:graphic>
      </p:graphicFrame>
      <p:sp>
        <p:nvSpPr>
          <p:cNvPr id="204" name="Shape 204"/>
          <p:cNvSpPr>
            <a:spLocks noGrp="1"/>
          </p:cNvSpPr>
          <p:nvPr>
            <p:ph type="body" sz="quarter" idx="1"/>
          </p:nvPr>
        </p:nvSpPr>
        <p:spPr>
          <a:xfrm>
            <a:off x="766625" y="6810325"/>
            <a:ext cx="11040220" cy="2219028"/>
          </a:xfrm>
          <a:prstGeom prst="rect">
            <a:avLst/>
          </a:prstGeom>
        </p:spPr>
        <p:txBody>
          <a:bodyPr/>
          <a:lstStyle/>
          <a:p>
            <a:pPr marL="287937" indent="-287937" algn="just" defTabSz="257047">
              <a:spcBef>
                <a:spcPts val="1400"/>
              </a:spcBef>
              <a:buBlip>
                <a:blip r:embed="rId2"/>
              </a:buBlip>
              <a:defRPr sz="2332">
                <a:solidFill>
                  <a:srgbClr val="005493"/>
                </a:solidFill>
                <a:latin typeface="Arial Black"/>
                <a:ea typeface="Arial Black"/>
                <a:cs typeface="Arial Black"/>
                <a:sym typeface="Arial Black"/>
              </a:defRPr>
            </a:pPr>
            <a:r>
              <a:t>Drones can be used by terrorists to prepare those ‘conventional’ attacks as they could exploit this new way of performing reconnaissance activities</a:t>
            </a:r>
          </a:p>
          <a:p>
            <a:pPr marL="287937" indent="-287937" algn="just" defTabSz="257047">
              <a:spcBef>
                <a:spcPts val="1400"/>
              </a:spcBef>
              <a:buBlip>
                <a:blip r:embed="rId2"/>
              </a:buBlip>
              <a:defRPr sz="2332">
                <a:solidFill>
                  <a:srgbClr val="005493"/>
                </a:solidFill>
                <a:latin typeface="Arial Black"/>
                <a:ea typeface="Arial Black"/>
                <a:cs typeface="Arial Black"/>
                <a:sym typeface="Arial Black"/>
              </a:defRPr>
            </a:pPr>
            <a:r>
              <a:t>One shall assess : P(Attack Scenario</a:t>
            </a:r>
            <a:r>
              <a:rPr baseline="-5999"/>
              <a:t>i </a:t>
            </a:r>
            <a:r>
              <a:t>| Reconnaissance by drone)</a:t>
            </a:r>
          </a:p>
        </p:txBody>
      </p:sp>
      <p:pic>
        <p:nvPicPr>
          <p:cNvPr id="205" name="logo_SkyAngels (1).jpg"/>
          <p:cNvPicPr>
            <a:picLocks noChangeAspect="1"/>
          </p:cNvPicPr>
          <p:nvPr/>
        </p:nvPicPr>
        <p:blipFill>
          <a:blip r:embed="rId3">
            <a:extLst/>
          </a:blip>
          <a:stretch>
            <a:fillRect/>
          </a:stretch>
        </p:blipFill>
        <p:spPr>
          <a:xfrm>
            <a:off x="10859234" y="433746"/>
            <a:ext cx="1704701" cy="156505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p:cNvSpPr>
          <p:nvPr>
            <p:ph type="title"/>
          </p:nvPr>
        </p:nvSpPr>
        <p:spPr>
          <a:xfrm>
            <a:off x="1041400" y="-990600"/>
            <a:ext cx="10922000" cy="2378770"/>
          </a:xfrm>
          <a:prstGeom prst="rect">
            <a:avLst/>
          </a:prstGeom>
        </p:spPr>
        <p:txBody>
          <a:bodyPr/>
          <a:lstStyle/>
          <a:p>
            <a:pPr algn="ctr">
              <a:defRPr>
                <a:solidFill>
                  <a:srgbClr val="FFFFFF"/>
                </a:solidFill>
              </a:defRPr>
            </a:pPr>
            <a:endParaRPr/>
          </a:p>
          <a:p>
            <a:pPr algn="ctr">
              <a:defRPr sz="5200">
                <a:solidFill>
                  <a:srgbClr val="005493"/>
                </a:solidFill>
                <a:latin typeface="Arial Black"/>
                <a:ea typeface="Arial Black"/>
                <a:cs typeface="Arial Black"/>
                <a:sym typeface="Arial Black"/>
              </a:defRPr>
            </a:pPr>
            <a:r>
              <a:t>Countermeasures </a:t>
            </a:r>
          </a:p>
        </p:txBody>
      </p:sp>
      <p:sp>
        <p:nvSpPr>
          <p:cNvPr id="208" name="Shape 208"/>
          <p:cNvSpPr>
            <a:spLocks noGrp="1"/>
          </p:cNvSpPr>
          <p:nvPr>
            <p:ph type="body" idx="1"/>
          </p:nvPr>
        </p:nvSpPr>
        <p:spPr>
          <a:xfrm>
            <a:off x="660399" y="1251986"/>
            <a:ext cx="11684001" cy="8278467"/>
          </a:xfrm>
          <a:prstGeom prst="rect">
            <a:avLst/>
          </a:prstGeom>
        </p:spPr>
        <p:txBody>
          <a:bodyPr/>
          <a:lstStyle/>
          <a:p>
            <a:pPr marL="0" indent="0" algn="just" defTabSz="537463">
              <a:spcBef>
                <a:spcPts val="2900"/>
              </a:spcBef>
              <a:buSzTx/>
              <a:buNone/>
              <a:defRPr sz="4140">
                <a:solidFill>
                  <a:srgbClr val="005493"/>
                </a:solidFill>
                <a:latin typeface="Arial Black"/>
                <a:ea typeface="Arial Black"/>
                <a:cs typeface="Arial Black"/>
                <a:sym typeface="Arial Black"/>
              </a:defRPr>
            </a:pPr>
            <a:r>
              <a:rPr sz="3680"/>
              <a:t>Countermeasures are the technological and organizational means</a:t>
            </a:r>
            <a:r>
              <a:t> </a:t>
            </a:r>
          </a:p>
          <a:p>
            <a:pPr marL="408940" indent="-408940" algn="just" defTabSz="537463">
              <a:spcBef>
                <a:spcPts val="2900"/>
              </a:spcBef>
              <a:buBlip>
                <a:blip r:embed="rId2"/>
              </a:buBlip>
              <a:defRPr sz="3312">
                <a:solidFill>
                  <a:srgbClr val="005493"/>
                </a:solidFill>
                <a:latin typeface="Arial Black"/>
                <a:ea typeface="Arial Black"/>
                <a:cs typeface="Arial Black"/>
                <a:sym typeface="Arial Black"/>
              </a:defRPr>
            </a:pPr>
            <a:r>
              <a:t>Decreasing the probability the attack is launched (deterrence)</a:t>
            </a:r>
          </a:p>
          <a:p>
            <a:pPr marL="0" indent="0" algn="ctr" defTabSz="537463">
              <a:spcBef>
                <a:spcPts val="2900"/>
              </a:spcBef>
              <a:buSzTx/>
              <a:buNone/>
              <a:defRPr sz="2760">
                <a:solidFill>
                  <a:srgbClr val="005493"/>
                </a:solidFill>
                <a:latin typeface="Arial Black"/>
                <a:ea typeface="Arial Black"/>
                <a:cs typeface="Arial Black"/>
                <a:sym typeface="Arial Black"/>
              </a:defRPr>
            </a:pPr>
            <a:r>
              <a:t>Threat = P(attack occurs | Countermeasures)</a:t>
            </a:r>
          </a:p>
          <a:p>
            <a:pPr marL="408940" indent="-408940" algn="ctr" defTabSz="537463">
              <a:spcBef>
                <a:spcPts val="2900"/>
              </a:spcBef>
              <a:buBlip>
                <a:blip r:embed="rId2"/>
              </a:buBlip>
              <a:defRPr sz="3312">
                <a:solidFill>
                  <a:srgbClr val="005493"/>
                </a:solidFill>
                <a:latin typeface="Arial Black"/>
                <a:ea typeface="Arial Black"/>
                <a:cs typeface="Arial Black"/>
                <a:sym typeface="Arial Black"/>
              </a:defRPr>
            </a:pPr>
            <a:r>
              <a:t>Decreasing the probability the attack succeeds</a:t>
            </a:r>
          </a:p>
          <a:p>
            <a:pPr marL="0" indent="0" algn="ctr" defTabSz="537463">
              <a:spcBef>
                <a:spcPts val="2900"/>
              </a:spcBef>
              <a:buSzTx/>
              <a:buNone/>
              <a:defRPr sz="3312">
                <a:solidFill>
                  <a:srgbClr val="005493"/>
                </a:solidFill>
                <a:latin typeface="Arial Black"/>
                <a:ea typeface="Arial Black"/>
                <a:cs typeface="Arial Black"/>
                <a:sym typeface="Arial Black"/>
              </a:defRPr>
            </a:pPr>
            <a:r>
              <a:t> </a:t>
            </a:r>
            <a:r>
              <a:rPr sz="2760"/>
              <a:t>Vulnerability = P(attack results in damage | Countermeasures)</a:t>
            </a:r>
          </a:p>
          <a:p>
            <a:pPr marL="408940" indent="-408940" defTabSz="537463">
              <a:spcBef>
                <a:spcPts val="2900"/>
              </a:spcBef>
              <a:buBlip>
                <a:blip r:embed="rId2"/>
              </a:buBlip>
              <a:defRPr sz="3312">
                <a:solidFill>
                  <a:srgbClr val="005493"/>
                </a:solidFill>
                <a:latin typeface="Arial Black"/>
                <a:ea typeface="Arial Black"/>
                <a:cs typeface="Arial Black"/>
                <a:sym typeface="Arial Black"/>
              </a:defRPr>
            </a:pPr>
            <a:r>
              <a:t>Limit the damages to an acceptable level</a:t>
            </a:r>
          </a:p>
          <a:p>
            <a:pPr marL="0" indent="0" algn="ctr" defTabSz="537463">
              <a:spcBef>
                <a:spcPts val="2900"/>
              </a:spcBef>
              <a:buSzTx/>
              <a:buNone/>
              <a:defRPr sz="2760">
                <a:solidFill>
                  <a:srgbClr val="005493"/>
                </a:solidFill>
                <a:latin typeface="Arial Black"/>
                <a:ea typeface="Arial Black"/>
                <a:cs typeface="Arial Black"/>
                <a:sym typeface="Arial Black"/>
              </a:defRPr>
            </a:pPr>
            <a:r>
              <a:t>Consequence = E (damage | Countermesures) </a:t>
            </a:r>
          </a:p>
        </p:txBody>
      </p:sp>
      <p:pic>
        <p:nvPicPr>
          <p:cNvPr id="209"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title"/>
          </p:nvPr>
        </p:nvSpPr>
        <p:spPr>
          <a:xfrm>
            <a:off x="1041400" y="-801973"/>
            <a:ext cx="10922000" cy="2378771"/>
          </a:xfrm>
          <a:prstGeom prst="rect">
            <a:avLst/>
          </a:prstGeom>
        </p:spPr>
        <p:txBody>
          <a:bodyPr/>
          <a:lstStyle/>
          <a:p>
            <a:pPr algn="ctr">
              <a:defRPr>
                <a:solidFill>
                  <a:srgbClr val="FFFFFF"/>
                </a:solidFill>
              </a:defRPr>
            </a:pPr>
            <a:endParaRPr/>
          </a:p>
          <a:p>
            <a:pPr algn="ctr">
              <a:defRPr sz="5200">
                <a:solidFill>
                  <a:srgbClr val="005493"/>
                </a:solidFill>
                <a:latin typeface="Arial Black"/>
                <a:ea typeface="Arial Black"/>
                <a:cs typeface="Arial Black"/>
                <a:sym typeface="Arial Black"/>
              </a:defRPr>
            </a:pPr>
            <a:r>
              <a:t>Countermeasures </a:t>
            </a:r>
          </a:p>
        </p:txBody>
      </p:sp>
      <p:pic>
        <p:nvPicPr>
          <p:cNvPr id="212" name="logo_SkyAngels (1).jpg"/>
          <p:cNvPicPr>
            <a:picLocks noChangeAspect="1"/>
          </p:cNvPicPr>
          <p:nvPr/>
        </p:nvPicPr>
        <p:blipFill>
          <a:blip r:embed="rId2">
            <a:extLst/>
          </a:blip>
          <a:stretch>
            <a:fillRect/>
          </a:stretch>
        </p:blipFill>
        <p:spPr>
          <a:xfrm>
            <a:off x="11413802" y="433746"/>
            <a:ext cx="1150133" cy="1055912"/>
          </a:xfrm>
          <a:prstGeom prst="rect">
            <a:avLst/>
          </a:prstGeom>
          <a:ln w="12700">
            <a:miter lim="400000"/>
          </a:ln>
        </p:spPr>
      </p:pic>
      <p:pic>
        <p:nvPicPr>
          <p:cNvPr id="213" name="Attaque des drones.png"/>
          <p:cNvPicPr>
            <a:picLocks noChangeAspect="1"/>
          </p:cNvPicPr>
          <p:nvPr/>
        </p:nvPicPr>
        <p:blipFill>
          <a:blip r:embed="rId3">
            <a:extLst/>
          </a:blip>
          <a:stretch>
            <a:fillRect/>
          </a:stretch>
        </p:blipFill>
        <p:spPr>
          <a:xfrm>
            <a:off x="6502400" y="1871941"/>
            <a:ext cx="6228356" cy="3114178"/>
          </a:xfrm>
          <a:prstGeom prst="rect">
            <a:avLst/>
          </a:prstGeom>
          <a:ln w="12700">
            <a:miter lim="400000"/>
          </a:ln>
        </p:spPr>
      </p:pic>
      <p:pic>
        <p:nvPicPr>
          <p:cNvPr id="214" name="belgian-national-day-military-parade-1_538874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8147" y="4986119"/>
            <a:ext cx="5550730" cy="3693758"/>
          </a:xfrm>
          <a:prstGeom prst="rect">
            <a:avLst/>
          </a:prstGeom>
          <a:ln w="12700">
            <a:miter lim="400000"/>
          </a:ln>
        </p:spPr>
      </p:pic>
      <p:sp>
        <p:nvSpPr>
          <p:cNvPr id="215" name="Shape 215"/>
          <p:cNvSpPr>
            <a:spLocks noGrp="1"/>
          </p:cNvSpPr>
          <p:nvPr>
            <p:ph type="body" sz="half" idx="1"/>
          </p:nvPr>
        </p:nvSpPr>
        <p:spPr>
          <a:xfrm>
            <a:off x="636821" y="972973"/>
            <a:ext cx="5869517" cy="8270913"/>
          </a:xfrm>
          <a:prstGeom prst="rect">
            <a:avLst/>
          </a:prstGeom>
        </p:spPr>
        <p:txBody>
          <a:bodyPr/>
          <a:lstStyle/>
          <a:p>
            <a:pPr marL="0" indent="0" algn="just" defTabSz="356362">
              <a:spcBef>
                <a:spcPts val="1900"/>
              </a:spcBef>
              <a:buSzTx/>
              <a:buNone/>
              <a:defRPr sz="2745">
                <a:solidFill>
                  <a:srgbClr val="005493"/>
                </a:solidFill>
                <a:latin typeface="Arial Black"/>
                <a:ea typeface="Arial Black"/>
                <a:cs typeface="Arial Black"/>
                <a:sym typeface="Arial Black"/>
              </a:defRPr>
            </a:pPr>
            <a:endParaRPr dirty="0"/>
          </a:p>
          <a:p>
            <a:pPr marL="271144" indent="-271144" algn="just" defTabSz="356362">
              <a:spcBef>
                <a:spcPts val="1900"/>
              </a:spcBef>
              <a:buBlip>
                <a:blip r:embed="rId5"/>
              </a:buBlip>
              <a:defRPr sz="2745">
                <a:solidFill>
                  <a:srgbClr val="005493"/>
                </a:solidFill>
                <a:latin typeface="Arial Black"/>
                <a:ea typeface="Arial Black"/>
                <a:cs typeface="Arial Black"/>
                <a:sym typeface="Arial Black"/>
              </a:defRPr>
            </a:pPr>
            <a:r>
              <a:rPr dirty="0"/>
              <a:t>Detection : One or several drones are approaching a protected asset</a:t>
            </a:r>
          </a:p>
          <a:p>
            <a:pPr marL="271144" indent="-271144" algn="just" defTabSz="356362">
              <a:spcBef>
                <a:spcPts val="1900"/>
              </a:spcBef>
              <a:buBlip>
                <a:blip r:embed="rId5"/>
              </a:buBlip>
              <a:defRPr sz="2745">
                <a:solidFill>
                  <a:srgbClr val="005493"/>
                </a:solidFill>
                <a:latin typeface="Arial Black"/>
                <a:ea typeface="Arial Black"/>
                <a:cs typeface="Arial Black"/>
                <a:sym typeface="Arial Black"/>
              </a:defRPr>
            </a:pPr>
            <a:r>
              <a:rPr dirty="0"/>
              <a:t>Classification : </a:t>
            </a:r>
          </a:p>
          <a:p>
            <a:pPr marL="542290" lvl="1" indent="-271145" algn="just" defTabSz="356362">
              <a:spcBef>
                <a:spcPts val="1900"/>
              </a:spcBef>
              <a:buBlip>
                <a:blip r:embed="rId5"/>
              </a:buBlip>
              <a:defRPr sz="2745">
                <a:solidFill>
                  <a:srgbClr val="005493"/>
                </a:solidFill>
                <a:latin typeface="Arial Black"/>
                <a:ea typeface="Arial Black"/>
                <a:cs typeface="Arial Black"/>
                <a:sym typeface="Arial Black"/>
              </a:defRPr>
            </a:pPr>
            <a:r>
              <a:rPr dirty="0"/>
              <a:t>Identify : Friend or foe ? </a:t>
            </a:r>
          </a:p>
          <a:p>
            <a:pPr marL="542290" lvl="1" indent="-271145" algn="just" defTabSz="356362">
              <a:spcBef>
                <a:spcPts val="1900"/>
              </a:spcBef>
              <a:buBlip>
                <a:blip r:embed="rId5"/>
              </a:buBlip>
              <a:defRPr sz="2745">
                <a:solidFill>
                  <a:srgbClr val="005493"/>
                </a:solidFill>
                <a:latin typeface="Arial Black"/>
                <a:ea typeface="Arial Black"/>
                <a:cs typeface="Arial Black"/>
                <a:sym typeface="Arial Black"/>
              </a:defRPr>
            </a:pPr>
            <a:r>
              <a:rPr dirty="0"/>
              <a:t>What type of drones ?</a:t>
            </a:r>
          </a:p>
          <a:p>
            <a:pPr marL="542290" lvl="1" indent="-271145" algn="just" defTabSz="356362">
              <a:spcBef>
                <a:spcPts val="1900"/>
              </a:spcBef>
              <a:buBlip>
                <a:blip r:embed="rId5"/>
              </a:buBlip>
              <a:defRPr sz="2745">
                <a:solidFill>
                  <a:srgbClr val="005493"/>
                </a:solidFill>
                <a:latin typeface="Arial Black"/>
                <a:ea typeface="Arial Black"/>
                <a:cs typeface="Arial Black"/>
                <a:sym typeface="Arial Black"/>
              </a:defRPr>
            </a:pPr>
            <a:r>
              <a:rPr dirty="0"/>
              <a:t>(What type of payload ?)</a:t>
            </a:r>
          </a:p>
          <a:p>
            <a:pPr marL="271144" indent="-271144" algn="just" defTabSz="356362">
              <a:spcBef>
                <a:spcPts val="1900"/>
              </a:spcBef>
              <a:buBlip>
                <a:blip r:embed="rId5"/>
              </a:buBlip>
              <a:defRPr sz="2745">
                <a:solidFill>
                  <a:srgbClr val="005493"/>
                </a:solidFill>
                <a:latin typeface="Arial Black"/>
                <a:ea typeface="Arial Black"/>
                <a:cs typeface="Arial Black"/>
                <a:sym typeface="Arial Black"/>
              </a:defRPr>
            </a:pPr>
            <a:r>
              <a:rPr dirty="0"/>
              <a:t>Tracking : Follow up their trajectory</a:t>
            </a:r>
          </a:p>
          <a:p>
            <a:pPr marL="271144" indent="-271144" algn="just" defTabSz="356362">
              <a:spcBef>
                <a:spcPts val="1900"/>
              </a:spcBef>
              <a:buBlip>
                <a:blip r:embed="rId5"/>
              </a:buBlip>
              <a:defRPr sz="2745">
                <a:solidFill>
                  <a:srgbClr val="005493"/>
                </a:solidFill>
                <a:latin typeface="Arial Black"/>
                <a:ea typeface="Arial Black"/>
                <a:cs typeface="Arial Black"/>
                <a:sym typeface="Arial Black"/>
              </a:defRPr>
            </a:pPr>
            <a:r>
              <a:rPr dirty="0"/>
              <a:t>Interception : Act on them to protect their target AND avoid collateral damages</a:t>
            </a:r>
          </a:p>
        </p:txBody>
      </p:sp>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title"/>
          </p:nvPr>
        </p:nvSpPr>
        <p:spPr>
          <a:xfrm>
            <a:off x="687723" y="-526860"/>
            <a:ext cx="10922001" cy="1985765"/>
          </a:xfrm>
          <a:prstGeom prst="rect">
            <a:avLst/>
          </a:prstGeom>
        </p:spPr>
        <p:txBody>
          <a:bodyPr/>
          <a:lstStyle/>
          <a:p>
            <a:pPr algn="ctr" defTabSz="560831">
              <a:defRPr sz="6911">
                <a:solidFill>
                  <a:srgbClr val="FFFFFF"/>
                </a:solidFill>
              </a:defRPr>
            </a:pPr>
            <a:endParaRPr/>
          </a:p>
          <a:p>
            <a:pPr algn="ctr" defTabSz="560831">
              <a:defRPr sz="4992">
                <a:solidFill>
                  <a:srgbClr val="005493"/>
                </a:solidFill>
                <a:latin typeface="Arial Black"/>
                <a:ea typeface="Arial Black"/>
                <a:cs typeface="Arial Black"/>
                <a:sym typeface="Arial Black"/>
              </a:defRPr>
            </a:pPr>
            <a:r>
              <a:t>Detection : Radars </a:t>
            </a:r>
          </a:p>
        </p:txBody>
      </p:sp>
      <p:sp>
        <p:nvSpPr>
          <p:cNvPr id="218" name="Shape 218"/>
          <p:cNvSpPr>
            <a:spLocks noGrp="1"/>
          </p:cNvSpPr>
          <p:nvPr>
            <p:ph type="body" idx="1"/>
          </p:nvPr>
        </p:nvSpPr>
        <p:spPr>
          <a:xfrm>
            <a:off x="660399" y="1503222"/>
            <a:ext cx="11684001" cy="7486435"/>
          </a:xfrm>
          <a:prstGeom prst="rect">
            <a:avLst/>
          </a:prstGeom>
        </p:spPr>
        <p:txBody>
          <a:bodyPr/>
          <a:lstStyle/>
          <a:p>
            <a:pPr marL="0" indent="0" algn="just" defTabSz="309625">
              <a:spcBef>
                <a:spcPts val="1600"/>
              </a:spcBef>
              <a:buSzTx/>
              <a:buNone/>
              <a:defRPr sz="2384">
                <a:solidFill>
                  <a:srgbClr val="005493"/>
                </a:solidFill>
                <a:latin typeface="Arial Black"/>
                <a:ea typeface="Arial Black"/>
                <a:cs typeface="Arial Black"/>
                <a:sym typeface="Arial Black"/>
              </a:defRPr>
            </a:pPr>
            <a:endParaRPr dirty="0"/>
          </a:p>
          <a:p>
            <a:pPr marL="235584" indent="-235584" algn="just" defTabSz="309625">
              <a:spcBef>
                <a:spcPts val="1600"/>
              </a:spcBef>
              <a:buBlip>
                <a:blip r:embed="rId2"/>
              </a:buBlip>
              <a:defRPr sz="2384">
                <a:solidFill>
                  <a:srgbClr val="005493"/>
                </a:solidFill>
                <a:latin typeface="Arial Black"/>
                <a:ea typeface="Arial Black"/>
                <a:cs typeface="Arial Black"/>
                <a:sym typeface="Arial Black"/>
              </a:defRPr>
            </a:pPr>
            <a:r>
              <a:rPr dirty="0"/>
              <a:t>Conventional radars used in Air Traffic Management are not well suited to follow small, low flying, slow motion aircrafts like drones </a:t>
            </a:r>
          </a:p>
          <a:p>
            <a:pPr marL="235584" indent="-235584" algn="just" defTabSz="309625">
              <a:spcBef>
                <a:spcPts val="1600"/>
              </a:spcBef>
              <a:buBlip>
                <a:blip r:embed="rId2"/>
              </a:buBlip>
              <a:defRPr sz="2384">
                <a:solidFill>
                  <a:srgbClr val="005493"/>
                </a:solidFill>
                <a:latin typeface="Arial Black"/>
                <a:ea typeface="Arial Black"/>
                <a:cs typeface="Arial Black"/>
                <a:sym typeface="Arial Black"/>
              </a:defRPr>
            </a:pPr>
            <a:r>
              <a:rPr dirty="0"/>
              <a:t>Doppler Radar with electronic scanning Frequency Modulated Continuous Wave (FMCW) using a Passive Electronically Scanned Array (PESA) and operating on the KU band. Can be combined in multi-radars operations. Detects a Micro drone at ranges up to 2 KMs (Blighter A400 Series)</a:t>
            </a:r>
          </a:p>
          <a:p>
            <a:pPr marL="235584" indent="-235584" algn="just" defTabSz="309625">
              <a:spcBef>
                <a:spcPts val="1600"/>
              </a:spcBef>
              <a:buBlip>
                <a:blip r:embed="rId2"/>
              </a:buBlip>
              <a:defRPr sz="2384">
                <a:solidFill>
                  <a:srgbClr val="005493"/>
                </a:solidFill>
                <a:latin typeface="Arial Black"/>
                <a:ea typeface="Arial Black"/>
                <a:cs typeface="Arial Black"/>
                <a:sym typeface="Arial Black"/>
              </a:defRPr>
            </a:pPr>
            <a:r>
              <a:rPr dirty="0"/>
              <a:t>Doppler Radar operating on the X band. Can be combined in multi-radars operations (Kelvin Hughes SharpEye)</a:t>
            </a:r>
          </a:p>
          <a:p>
            <a:pPr marL="235584" indent="-235584" algn="just" defTabSz="309625">
              <a:spcBef>
                <a:spcPts val="1600"/>
              </a:spcBef>
              <a:buBlip>
                <a:blip r:embed="rId2"/>
              </a:buBlip>
              <a:defRPr sz="2384">
                <a:solidFill>
                  <a:srgbClr val="005493"/>
                </a:solidFill>
                <a:latin typeface="Arial Black"/>
                <a:ea typeface="Arial Black"/>
                <a:cs typeface="Arial Black"/>
                <a:sym typeface="Arial Black"/>
              </a:defRPr>
            </a:pPr>
            <a:r>
              <a:rPr dirty="0"/>
              <a:t>Doppler Radar operating on the X band with Frequency Modulated Continuous Wave (FMCW). Can be combined in multi-radars operations (Robin Elvira)</a:t>
            </a:r>
          </a:p>
          <a:p>
            <a:pPr marL="235584" indent="-235584" algn="just" defTabSz="309625">
              <a:spcBef>
                <a:spcPts val="1600"/>
              </a:spcBef>
              <a:buBlip>
                <a:blip r:embed="rId2"/>
              </a:buBlip>
              <a:defRPr sz="2384">
                <a:solidFill>
                  <a:srgbClr val="005493"/>
                </a:solidFill>
                <a:latin typeface="Arial Black"/>
                <a:ea typeface="Arial Black"/>
                <a:cs typeface="Arial Black"/>
                <a:sym typeface="Arial Black"/>
              </a:defRPr>
            </a:pPr>
            <a:r>
              <a:rPr dirty="0"/>
              <a:t>Radar with Frequency Modulated Continuous Wave (FMCW). Detects a Micro drone at ranges up to 5 KMs (Thales Squire) </a:t>
            </a:r>
          </a:p>
        </p:txBody>
      </p:sp>
      <p:sp>
        <p:nvSpPr>
          <p:cNvPr id="219" name="Shape 219"/>
          <p:cNvSpPr/>
          <p:nvPr/>
        </p:nvSpPr>
        <p:spPr>
          <a:xfrm>
            <a:off x="314051" y="9222511"/>
            <a:ext cx="8548045" cy="28747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t>Source: Blighter, Kelvin Hughes and Robin</a:t>
            </a:r>
          </a:p>
        </p:txBody>
      </p:sp>
      <p:pic>
        <p:nvPicPr>
          <p:cNvPr id="220"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p:cNvSpPr>
          <p:nvPr>
            <p:ph type="title"/>
          </p:nvPr>
        </p:nvSpPr>
        <p:spPr>
          <a:xfrm>
            <a:off x="782037" y="-456125"/>
            <a:ext cx="10922001" cy="1985766"/>
          </a:xfrm>
          <a:prstGeom prst="rect">
            <a:avLst/>
          </a:prstGeom>
        </p:spPr>
        <p:txBody>
          <a:bodyPr/>
          <a:lstStyle/>
          <a:p>
            <a:pPr algn="ctr">
              <a:defRPr>
                <a:solidFill>
                  <a:srgbClr val="FFFFFF"/>
                </a:solidFill>
              </a:defRPr>
            </a:pPr>
            <a:endParaRPr/>
          </a:p>
          <a:p>
            <a:pPr algn="ctr">
              <a:defRPr sz="4600">
                <a:solidFill>
                  <a:srgbClr val="005493"/>
                </a:solidFill>
                <a:latin typeface="Arial Black"/>
                <a:ea typeface="Arial Black"/>
                <a:cs typeface="Arial Black"/>
                <a:sym typeface="Arial Black"/>
              </a:defRPr>
            </a:pPr>
            <a:r>
              <a:t>Detection : Other technologies </a:t>
            </a:r>
          </a:p>
        </p:txBody>
      </p:sp>
      <p:sp>
        <p:nvSpPr>
          <p:cNvPr id="223" name="Shape 223"/>
          <p:cNvSpPr>
            <a:spLocks noGrp="1"/>
          </p:cNvSpPr>
          <p:nvPr>
            <p:ph type="body" idx="1"/>
          </p:nvPr>
        </p:nvSpPr>
        <p:spPr>
          <a:xfrm>
            <a:off x="660399" y="1481061"/>
            <a:ext cx="11684001" cy="6816878"/>
          </a:xfrm>
          <a:prstGeom prst="rect">
            <a:avLst/>
          </a:prstGeom>
        </p:spPr>
        <p:txBody>
          <a:bodyPr/>
          <a:lstStyle/>
          <a:p>
            <a:pPr marL="297814" indent="-297814" algn="just" defTabSz="391414">
              <a:spcBef>
                <a:spcPts val="2100"/>
              </a:spcBef>
              <a:buBlip>
                <a:blip r:embed="rId2"/>
              </a:buBlip>
              <a:defRPr sz="3015">
                <a:solidFill>
                  <a:srgbClr val="005493"/>
                </a:solidFill>
                <a:latin typeface="Arial Black"/>
                <a:ea typeface="Arial Black"/>
                <a:cs typeface="Arial Black"/>
                <a:sym typeface="Arial Black"/>
              </a:defRPr>
            </a:pPr>
            <a:endParaRPr/>
          </a:p>
          <a:p>
            <a:pPr marL="297814" indent="-297814" algn="just" defTabSz="391414">
              <a:spcBef>
                <a:spcPts val="2100"/>
              </a:spcBef>
              <a:buBlip>
                <a:blip r:embed="rId2"/>
              </a:buBlip>
              <a:defRPr sz="3015">
                <a:solidFill>
                  <a:srgbClr val="005493"/>
                </a:solidFill>
                <a:latin typeface="Arial Black"/>
                <a:ea typeface="Arial Black"/>
                <a:cs typeface="Arial Black"/>
                <a:sym typeface="Arial Black"/>
              </a:defRPr>
            </a:pPr>
            <a:r>
              <a:t>Acoustic detection : Recognizes unique sound patterns of common drones types. Detects a Micro drone at ranges up to 1 KM. Not suitable to noisy urban environments (Droneshield, Drone Detector)</a:t>
            </a:r>
          </a:p>
          <a:p>
            <a:pPr marL="297814" indent="-297814" algn="just" defTabSz="391414">
              <a:spcBef>
                <a:spcPts val="2100"/>
              </a:spcBef>
              <a:buBlip>
                <a:blip r:embed="rId2"/>
              </a:buBlip>
              <a:defRPr sz="3015">
                <a:solidFill>
                  <a:srgbClr val="005493"/>
                </a:solidFill>
                <a:latin typeface="Arial Black"/>
                <a:ea typeface="Arial Black"/>
                <a:cs typeface="Arial Black"/>
                <a:sym typeface="Arial Black"/>
              </a:defRPr>
            </a:pPr>
            <a:r>
              <a:t>Thermal detection : Electric micro drones do not produce a lot of heat (Drone Detector)</a:t>
            </a:r>
          </a:p>
          <a:p>
            <a:pPr marL="297814" indent="-297814" algn="just" defTabSz="391414">
              <a:spcBef>
                <a:spcPts val="2100"/>
              </a:spcBef>
              <a:buBlip>
                <a:blip r:embed="rId2"/>
              </a:buBlip>
              <a:defRPr sz="3015">
                <a:solidFill>
                  <a:srgbClr val="005493"/>
                </a:solidFill>
                <a:latin typeface="Arial Black"/>
                <a:ea typeface="Arial Black"/>
                <a:cs typeface="Arial Black"/>
                <a:sym typeface="Arial Black"/>
              </a:defRPr>
            </a:pPr>
            <a:r>
              <a:t>Radio frequency detection : Allows to detect the signals emitted by the radio controller (commands) and the drone (telemetry).  Detects a Micro drone at ranges up to 0,5 KM (Drone Detector)</a:t>
            </a:r>
          </a:p>
        </p:txBody>
      </p:sp>
      <p:sp>
        <p:nvSpPr>
          <p:cNvPr id="224" name="Shape 224"/>
          <p:cNvSpPr/>
          <p:nvPr/>
        </p:nvSpPr>
        <p:spPr>
          <a:xfrm>
            <a:off x="314051" y="9222511"/>
            <a:ext cx="8548045" cy="28747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t>Source: Drone detector</a:t>
            </a:r>
          </a:p>
        </p:txBody>
      </p:sp>
      <p:pic>
        <p:nvPicPr>
          <p:cNvPr id="225"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p:cNvSpPr>
          <p:nvPr>
            <p:ph type="title"/>
          </p:nvPr>
        </p:nvSpPr>
        <p:spPr>
          <a:xfrm>
            <a:off x="782037" y="-456125"/>
            <a:ext cx="10922001" cy="1985766"/>
          </a:xfrm>
          <a:prstGeom prst="rect">
            <a:avLst/>
          </a:prstGeom>
        </p:spPr>
        <p:txBody>
          <a:bodyPr/>
          <a:lstStyle/>
          <a:p>
            <a:pPr algn="ctr">
              <a:defRPr>
                <a:solidFill>
                  <a:srgbClr val="FFFFFF"/>
                </a:solidFill>
              </a:defRPr>
            </a:pPr>
            <a:endParaRPr dirty="0"/>
          </a:p>
          <a:p>
            <a:pPr algn="ctr">
              <a:defRPr sz="4600">
                <a:solidFill>
                  <a:srgbClr val="005493"/>
                </a:solidFill>
                <a:latin typeface="Arial Black"/>
                <a:ea typeface="Arial Black"/>
                <a:cs typeface="Arial Black"/>
                <a:sym typeface="Arial Black"/>
              </a:defRPr>
            </a:pPr>
            <a:r>
              <a:rPr dirty="0"/>
              <a:t>Classification : Cameras </a:t>
            </a:r>
          </a:p>
        </p:txBody>
      </p:sp>
      <p:sp>
        <p:nvSpPr>
          <p:cNvPr id="228" name="Shape 228"/>
          <p:cNvSpPr>
            <a:spLocks noGrp="1"/>
          </p:cNvSpPr>
          <p:nvPr>
            <p:ph type="body" idx="1"/>
          </p:nvPr>
        </p:nvSpPr>
        <p:spPr>
          <a:xfrm>
            <a:off x="660399" y="1739153"/>
            <a:ext cx="11684001" cy="7130088"/>
          </a:xfrm>
          <a:prstGeom prst="rect">
            <a:avLst/>
          </a:prstGeom>
        </p:spPr>
        <p:txBody>
          <a:bodyPr/>
          <a:lstStyle/>
          <a:p>
            <a:pPr marL="297814" indent="-297814" algn="just" defTabSz="391414">
              <a:spcBef>
                <a:spcPts val="2100"/>
              </a:spcBef>
              <a:buBlip>
                <a:blip r:embed="rId2"/>
              </a:buBlip>
              <a:defRPr sz="3015">
                <a:solidFill>
                  <a:srgbClr val="005493"/>
                </a:solidFill>
                <a:latin typeface="Arial Black"/>
                <a:ea typeface="Arial Black"/>
                <a:cs typeface="Arial Black"/>
                <a:sym typeface="Arial Black"/>
              </a:defRPr>
            </a:pPr>
            <a:endParaRPr dirty="0"/>
          </a:p>
          <a:p>
            <a:pPr marL="297814" indent="-297814" algn="just" defTabSz="391414">
              <a:spcBef>
                <a:spcPts val="2100"/>
              </a:spcBef>
              <a:buBlip>
                <a:blip r:embed="rId2"/>
              </a:buBlip>
              <a:defRPr sz="3015">
                <a:solidFill>
                  <a:srgbClr val="005493"/>
                </a:solidFill>
                <a:latin typeface="Arial Black"/>
                <a:ea typeface="Arial Black"/>
                <a:cs typeface="Arial Black"/>
                <a:sym typeface="Arial Black"/>
              </a:defRPr>
            </a:pPr>
            <a:r>
              <a:rPr dirty="0"/>
              <a:t>Electro optical color camera : integration of multiple cameras, target classification based on color codes (Kelvin Hughes SharpEye, Chess)</a:t>
            </a:r>
          </a:p>
          <a:p>
            <a:pPr marL="297814" indent="-297814" algn="just" defTabSz="391414">
              <a:spcBef>
                <a:spcPts val="2100"/>
              </a:spcBef>
              <a:buBlip>
                <a:blip r:embed="rId2"/>
              </a:buBlip>
              <a:defRPr sz="3015">
                <a:solidFill>
                  <a:srgbClr val="005493"/>
                </a:solidFill>
                <a:latin typeface="Arial Black"/>
                <a:ea typeface="Arial Black"/>
                <a:cs typeface="Arial Black"/>
                <a:sym typeface="Arial Black"/>
              </a:defRPr>
            </a:pPr>
            <a:r>
              <a:rPr dirty="0"/>
              <a:t>Thermal imaging camera: Suitable for drones flying in bad weather conditions or in the darkness (Kelvin Hughes SharpEye, Chess</a:t>
            </a:r>
            <a:r>
              <a:rPr dirty="0" smtClean="0"/>
              <a:t>)</a:t>
            </a:r>
            <a:endParaRPr dirty="0"/>
          </a:p>
        </p:txBody>
      </p:sp>
      <p:sp>
        <p:nvSpPr>
          <p:cNvPr id="229" name="Shape 229"/>
          <p:cNvSpPr/>
          <p:nvPr/>
        </p:nvSpPr>
        <p:spPr>
          <a:xfrm>
            <a:off x="314051" y="9214927"/>
            <a:ext cx="8548045" cy="30264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rPr dirty="0"/>
              <a:t>Source: Kelvin Hughes, </a:t>
            </a:r>
            <a:r>
              <a:rPr dirty="0" smtClean="0"/>
              <a:t>Blighter</a:t>
            </a:r>
            <a:endParaRPr dirty="0"/>
          </a:p>
        </p:txBody>
      </p:sp>
      <p:pic>
        <p:nvPicPr>
          <p:cNvPr id="230"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p:cNvSpPr>
          <p:nvPr>
            <p:ph type="title"/>
          </p:nvPr>
        </p:nvSpPr>
        <p:spPr>
          <a:xfrm>
            <a:off x="782037" y="-456125"/>
            <a:ext cx="10922001" cy="1985766"/>
          </a:xfrm>
          <a:prstGeom prst="rect">
            <a:avLst/>
          </a:prstGeom>
        </p:spPr>
        <p:txBody>
          <a:bodyPr/>
          <a:lstStyle/>
          <a:p>
            <a:pPr algn="ctr">
              <a:defRPr>
                <a:solidFill>
                  <a:srgbClr val="FFFFFF"/>
                </a:solidFill>
              </a:defRPr>
            </a:pPr>
            <a:endParaRPr dirty="0"/>
          </a:p>
          <a:p>
            <a:pPr algn="ctr">
              <a:defRPr sz="4600">
                <a:solidFill>
                  <a:srgbClr val="005493"/>
                </a:solidFill>
                <a:latin typeface="Arial Black"/>
                <a:ea typeface="Arial Black"/>
                <a:cs typeface="Arial Black"/>
                <a:sym typeface="Arial Black"/>
              </a:defRPr>
            </a:pPr>
            <a:r>
              <a:rPr lang="nl-BE" dirty="0" smtClean="0"/>
              <a:t>’Good Drones’ identification</a:t>
            </a:r>
            <a:endParaRPr dirty="0"/>
          </a:p>
        </p:txBody>
      </p:sp>
      <p:sp>
        <p:nvSpPr>
          <p:cNvPr id="228" name="Shape 228"/>
          <p:cNvSpPr>
            <a:spLocks noGrp="1"/>
          </p:cNvSpPr>
          <p:nvPr>
            <p:ph type="body" idx="1"/>
          </p:nvPr>
        </p:nvSpPr>
        <p:spPr>
          <a:xfrm>
            <a:off x="660399" y="1481061"/>
            <a:ext cx="11684001" cy="7388180"/>
          </a:xfrm>
          <a:prstGeom prst="rect">
            <a:avLst/>
          </a:prstGeom>
        </p:spPr>
        <p:txBody>
          <a:bodyPr/>
          <a:lstStyle/>
          <a:p>
            <a:pPr marL="297814" indent="-297814" algn="just" defTabSz="391414">
              <a:spcBef>
                <a:spcPts val="2100"/>
              </a:spcBef>
              <a:defRPr sz="3015">
                <a:solidFill>
                  <a:srgbClr val="005493"/>
                </a:solidFill>
                <a:latin typeface="Arial Black"/>
                <a:ea typeface="Arial Black"/>
                <a:cs typeface="Arial Black"/>
                <a:sym typeface="Arial Black"/>
              </a:defRPr>
            </a:pPr>
            <a:r>
              <a:rPr lang="nl-BE" dirty="0" smtClean="0"/>
              <a:t>Real time flight tracking s</a:t>
            </a:r>
            <a:r>
              <a:rPr dirty="0" smtClean="0"/>
              <a:t>olutions</a:t>
            </a:r>
            <a:r>
              <a:rPr lang="nl-BE" dirty="0" smtClean="0"/>
              <a:t>:</a:t>
            </a:r>
            <a:r>
              <a:rPr dirty="0" smtClean="0"/>
              <a:t> </a:t>
            </a:r>
            <a:r>
              <a:rPr lang="fr-FR" sz="3015" dirty="0" err="1" smtClean="0">
                <a:sym typeface="Arial Black"/>
              </a:rPr>
              <a:t>Unifly</a:t>
            </a:r>
            <a:r>
              <a:rPr lang="fr-FR" sz="3015" dirty="0" smtClean="0">
                <a:sym typeface="Arial Black"/>
              </a:rPr>
              <a:t> (BE), </a:t>
            </a:r>
            <a:r>
              <a:rPr lang="fr-FR" sz="3015" dirty="0" err="1" smtClean="0">
                <a:sym typeface="Arial Black"/>
              </a:rPr>
              <a:t>Dron</a:t>
            </a:r>
            <a:r>
              <a:rPr lang="fr-FR" sz="3015" dirty="0" smtClean="0">
                <a:sym typeface="Arial Black"/>
              </a:rPr>
              <a:t> House (PL) </a:t>
            </a:r>
            <a:r>
              <a:rPr lang="nl-BE" dirty="0" smtClean="0"/>
              <a:t>allows </a:t>
            </a:r>
            <a:r>
              <a:rPr dirty="0" smtClean="0"/>
              <a:t>to </a:t>
            </a:r>
            <a:r>
              <a:rPr dirty="0"/>
              <a:t>identify the ‘good drones</a:t>
            </a:r>
            <a:r>
              <a:rPr dirty="0" smtClean="0"/>
              <a:t>’ </a:t>
            </a:r>
            <a:r>
              <a:rPr lang="fr-FR" sz="3015" dirty="0" smtClean="0">
                <a:sym typeface="Arial Black"/>
              </a:rPr>
              <a:t>and </a:t>
            </a:r>
            <a:r>
              <a:rPr lang="fr-FR" sz="3015" dirty="0" err="1" smtClean="0">
                <a:sym typeface="Arial Black"/>
              </a:rPr>
              <a:t>provide</a:t>
            </a:r>
            <a:r>
              <a:rPr lang="fr-FR" sz="3015" dirty="0" smtClean="0">
                <a:sym typeface="Arial Black"/>
              </a:rPr>
              <a:t> </a:t>
            </a:r>
            <a:r>
              <a:rPr lang="fr-FR" sz="3015" dirty="0" err="1" smtClean="0">
                <a:sym typeface="Arial Black"/>
              </a:rPr>
              <a:t>their</a:t>
            </a:r>
            <a:r>
              <a:rPr lang="fr-FR" sz="3015" dirty="0" smtClean="0">
                <a:sym typeface="Arial Black"/>
              </a:rPr>
              <a:t> real-time </a:t>
            </a:r>
            <a:r>
              <a:rPr lang="fr-FR" sz="3015" dirty="0">
                <a:sym typeface="Arial Black"/>
              </a:rPr>
              <a:t>position </a:t>
            </a:r>
            <a:r>
              <a:rPr lang="fr-FR" sz="3015" dirty="0" smtClean="0">
                <a:sym typeface="Arial Black"/>
              </a:rPr>
              <a:t>to aviation </a:t>
            </a:r>
            <a:r>
              <a:rPr lang="fr-FR" sz="3015" dirty="0" err="1" smtClean="0">
                <a:sym typeface="Arial Black"/>
              </a:rPr>
              <a:t>authorities</a:t>
            </a:r>
            <a:endParaRPr lang="fr-FR" sz="3015" dirty="0">
              <a:sym typeface="Arial Black"/>
            </a:endParaRPr>
          </a:p>
          <a:p>
            <a:pPr marL="297814" indent="-297814" algn="just" defTabSz="391414">
              <a:spcBef>
                <a:spcPts val="2100"/>
              </a:spcBef>
              <a:defRPr sz="3015">
                <a:solidFill>
                  <a:srgbClr val="005493"/>
                </a:solidFill>
                <a:latin typeface="Arial Black"/>
                <a:ea typeface="Arial Black"/>
                <a:cs typeface="Arial Black"/>
                <a:sym typeface="Arial Black"/>
              </a:defRPr>
            </a:pPr>
            <a:r>
              <a:rPr lang="fr-FR" sz="3015" dirty="0">
                <a:sym typeface="Arial Black"/>
              </a:rPr>
              <a:t>P</a:t>
            </a:r>
            <a:r>
              <a:rPr lang="fr-FR" sz="3015" dirty="0" smtClean="0">
                <a:sym typeface="Arial Black"/>
              </a:rPr>
              <a:t>olice forces are </a:t>
            </a:r>
            <a:r>
              <a:rPr lang="fr-FR" sz="3015" dirty="0" err="1" smtClean="0">
                <a:sym typeface="Arial Black"/>
              </a:rPr>
              <a:t>thus</a:t>
            </a:r>
            <a:r>
              <a:rPr lang="fr-FR" sz="3015" dirty="0" smtClean="0">
                <a:sym typeface="Arial Black"/>
              </a:rPr>
              <a:t> in a </a:t>
            </a:r>
            <a:r>
              <a:rPr lang="fr-FR" sz="3015" dirty="0" err="1" smtClean="0">
                <a:sym typeface="Arial Black"/>
              </a:rPr>
              <a:t>better</a:t>
            </a:r>
            <a:r>
              <a:rPr lang="fr-FR" sz="3015" dirty="0" smtClean="0">
                <a:sym typeface="Arial Black"/>
              </a:rPr>
              <a:t> position to </a:t>
            </a:r>
            <a:r>
              <a:rPr lang="fr-FR" sz="3015" dirty="0" err="1" smtClean="0">
                <a:sym typeface="Arial Black"/>
              </a:rPr>
              <a:t>identify</a:t>
            </a:r>
            <a:r>
              <a:rPr lang="fr-FR" sz="3015" dirty="0" smtClean="0">
                <a:sym typeface="Arial Black"/>
              </a:rPr>
              <a:t> </a:t>
            </a:r>
            <a:r>
              <a:rPr lang="fr-FR" sz="3015" dirty="0" err="1" smtClean="0">
                <a:sym typeface="Arial Black"/>
              </a:rPr>
              <a:t>potentially</a:t>
            </a:r>
            <a:r>
              <a:rPr lang="fr-FR" sz="3015" dirty="0" smtClean="0">
                <a:sym typeface="Arial Black"/>
              </a:rPr>
              <a:t> ‘hostile’ drones as </a:t>
            </a:r>
            <a:r>
              <a:rPr lang="fr-FR" sz="3015" dirty="0" err="1" smtClean="0">
                <a:sym typeface="Arial Black"/>
              </a:rPr>
              <a:t>they</a:t>
            </a:r>
            <a:r>
              <a:rPr lang="fr-FR" sz="3015" dirty="0" smtClean="0">
                <a:sym typeface="Arial Black"/>
              </a:rPr>
              <a:t> have no </a:t>
            </a:r>
            <a:r>
              <a:rPr lang="fr-FR" sz="3015" dirty="0" err="1" smtClean="0">
                <a:sym typeface="Arial Black"/>
              </a:rPr>
              <a:t>recorded</a:t>
            </a:r>
            <a:r>
              <a:rPr lang="fr-FR" sz="3015" dirty="0" smtClean="0">
                <a:sym typeface="Arial Black"/>
              </a:rPr>
              <a:t> flight plan</a:t>
            </a:r>
            <a:endParaRPr dirty="0"/>
          </a:p>
        </p:txBody>
      </p:sp>
      <p:sp>
        <p:nvSpPr>
          <p:cNvPr id="229" name="Shape 229"/>
          <p:cNvSpPr/>
          <p:nvPr/>
        </p:nvSpPr>
        <p:spPr>
          <a:xfrm>
            <a:off x="314051" y="9214927"/>
            <a:ext cx="8548045" cy="30264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rPr dirty="0" smtClean="0"/>
              <a:t>Source</a:t>
            </a:r>
            <a:r>
              <a:rPr lang="nl-BE" dirty="0" smtClean="0"/>
              <a:t>s</a:t>
            </a:r>
            <a:r>
              <a:rPr dirty="0" smtClean="0"/>
              <a:t>: </a:t>
            </a:r>
            <a:r>
              <a:rPr lang="nl-BE" dirty="0" smtClean="0"/>
              <a:t>Unifly</a:t>
            </a:r>
            <a:r>
              <a:rPr dirty="0" smtClean="0"/>
              <a:t>, </a:t>
            </a:r>
            <a:r>
              <a:rPr dirty="0"/>
              <a:t>Dronhouse</a:t>
            </a:r>
          </a:p>
        </p:txBody>
      </p:sp>
      <p:pic>
        <p:nvPicPr>
          <p:cNvPr id="230" name="logo_SkyAngels (1).jpg"/>
          <p:cNvPicPr>
            <a:picLocks noChangeAspect="1"/>
          </p:cNvPicPr>
          <p:nvPr/>
        </p:nvPicPr>
        <p:blipFill>
          <a:blip r:embed="rId2">
            <a:extLst/>
          </a:blip>
          <a:stretch>
            <a:fillRect/>
          </a:stretch>
        </p:blipFill>
        <p:spPr>
          <a:xfrm>
            <a:off x="11413802" y="433746"/>
            <a:ext cx="1150133" cy="1055912"/>
          </a:xfrm>
          <a:prstGeom prst="rect">
            <a:avLst/>
          </a:prstGeom>
          <a:ln w="12700">
            <a:miter lim="400000"/>
          </a:ln>
        </p:spPr>
      </p:pic>
    </p:spTree>
    <p:extLst>
      <p:ext uri="{BB962C8B-B14F-4D97-AF65-F5344CB8AC3E}">
        <p14:creationId xmlns:p14="http://schemas.microsoft.com/office/powerpoint/2010/main" val="476761721"/>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p:cNvSpPr>
          <p:nvPr>
            <p:ph type="title"/>
          </p:nvPr>
        </p:nvSpPr>
        <p:spPr>
          <a:xfrm>
            <a:off x="782037" y="-456125"/>
            <a:ext cx="10922001" cy="1985766"/>
          </a:xfrm>
          <a:prstGeom prst="rect">
            <a:avLst/>
          </a:prstGeom>
        </p:spPr>
        <p:txBody>
          <a:bodyPr/>
          <a:lstStyle/>
          <a:p>
            <a:pPr algn="ctr">
              <a:defRPr>
                <a:solidFill>
                  <a:srgbClr val="FFFFFF"/>
                </a:solidFill>
              </a:defRPr>
            </a:pPr>
            <a:endParaRPr/>
          </a:p>
          <a:p>
            <a:pPr algn="ctr">
              <a:defRPr sz="4600">
                <a:solidFill>
                  <a:srgbClr val="005493"/>
                </a:solidFill>
                <a:latin typeface="Arial Black"/>
                <a:ea typeface="Arial Black"/>
                <a:cs typeface="Arial Black"/>
                <a:sym typeface="Arial Black"/>
              </a:defRPr>
            </a:pPr>
            <a:r>
              <a:t>Tracking : Video tracking </a:t>
            </a:r>
          </a:p>
        </p:txBody>
      </p:sp>
      <p:sp>
        <p:nvSpPr>
          <p:cNvPr id="233" name="Shape 233"/>
          <p:cNvSpPr>
            <a:spLocks noGrp="1"/>
          </p:cNvSpPr>
          <p:nvPr>
            <p:ph type="body" idx="1"/>
          </p:nvPr>
        </p:nvSpPr>
        <p:spPr>
          <a:xfrm>
            <a:off x="660399" y="1481061"/>
            <a:ext cx="11684001" cy="6816878"/>
          </a:xfrm>
          <a:prstGeom prst="rect">
            <a:avLst/>
          </a:prstGeom>
        </p:spPr>
        <p:txBody>
          <a:bodyPr/>
          <a:lstStyle/>
          <a:p>
            <a:pPr marL="444499" indent="-444499" algn="just">
              <a:buBlip>
                <a:blip r:embed="rId2"/>
              </a:buBlip>
              <a:defRPr sz="4500">
                <a:solidFill>
                  <a:srgbClr val="005493"/>
                </a:solidFill>
                <a:latin typeface="Arial Black"/>
                <a:ea typeface="Arial Black"/>
                <a:cs typeface="Arial Black"/>
                <a:sym typeface="Arial Black"/>
              </a:defRPr>
            </a:pPr>
            <a:endParaRPr/>
          </a:p>
          <a:p>
            <a:pPr marL="444499" indent="-444499" algn="just">
              <a:buBlip>
                <a:blip r:embed="rId2"/>
              </a:buBlip>
              <a:defRPr sz="4500">
                <a:solidFill>
                  <a:srgbClr val="005493"/>
                </a:solidFill>
                <a:latin typeface="Arial Black"/>
                <a:ea typeface="Arial Black"/>
                <a:cs typeface="Arial Black"/>
                <a:sym typeface="Arial Black"/>
              </a:defRPr>
            </a:pPr>
            <a:r>
              <a:t>Video tracking technology tracks the trajectory of the drone. Track fusion from multiple sources (Kelvin Hughes SharpEye, hypercable Vidoc, Chess)</a:t>
            </a:r>
          </a:p>
        </p:txBody>
      </p:sp>
      <p:sp>
        <p:nvSpPr>
          <p:cNvPr id="234" name="Shape 234"/>
          <p:cNvSpPr/>
          <p:nvPr/>
        </p:nvSpPr>
        <p:spPr>
          <a:xfrm>
            <a:off x="314051" y="9222511"/>
            <a:ext cx="8548045" cy="28747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t>Source: Kelvin Hughes, Hypercable</a:t>
            </a:r>
          </a:p>
        </p:txBody>
      </p:sp>
      <p:pic>
        <p:nvPicPr>
          <p:cNvPr id="235"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p:cNvSpPr>
          <p:nvPr>
            <p:ph type="title"/>
          </p:nvPr>
        </p:nvSpPr>
        <p:spPr>
          <a:xfrm>
            <a:off x="782037" y="-456125"/>
            <a:ext cx="10922001" cy="1985766"/>
          </a:xfrm>
          <a:prstGeom prst="rect">
            <a:avLst/>
          </a:prstGeom>
        </p:spPr>
        <p:txBody>
          <a:bodyPr/>
          <a:lstStyle/>
          <a:p>
            <a:pPr algn="ctr">
              <a:defRPr>
                <a:solidFill>
                  <a:srgbClr val="FFFFFF"/>
                </a:solidFill>
              </a:defRPr>
            </a:pPr>
            <a:endParaRPr/>
          </a:p>
          <a:p>
            <a:pPr algn="ctr">
              <a:defRPr sz="4300">
                <a:solidFill>
                  <a:srgbClr val="005493"/>
                </a:solidFill>
                <a:latin typeface="Arial Black"/>
                <a:ea typeface="Arial Black"/>
                <a:cs typeface="Arial Black"/>
                <a:sym typeface="Arial Black"/>
              </a:defRPr>
            </a:pPr>
            <a:r>
              <a:t>Interception : RF Signals jamming </a:t>
            </a:r>
          </a:p>
        </p:txBody>
      </p:sp>
      <p:sp>
        <p:nvSpPr>
          <p:cNvPr id="238" name="Shape 238"/>
          <p:cNvSpPr>
            <a:spLocks noGrp="1"/>
          </p:cNvSpPr>
          <p:nvPr>
            <p:ph type="body" idx="1"/>
          </p:nvPr>
        </p:nvSpPr>
        <p:spPr>
          <a:xfrm>
            <a:off x="660399" y="1481061"/>
            <a:ext cx="11684001" cy="6816878"/>
          </a:xfrm>
          <a:prstGeom prst="rect">
            <a:avLst/>
          </a:prstGeom>
        </p:spPr>
        <p:txBody>
          <a:bodyPr/>
          <a:lstStyle/>
          <a:p>
            <a:pPr marL="315594" indent="-315594" algn="just" defTabSz="414781">
              <a:spcBef>
                <a:spcPts val="2200"/>
              </a:spcBef>
              <a:buBlip>
                <a:blip r:embed="rId2"/>
              </a:buBlip>
              <a:defRPr sz="3195">
                <a:solidFill>
                  <a:srgbClr val="005493"/>
                </a:solidFill>
                <a:latin typeface="Arial Black"/>
                <a:ea typeface="Arial Black"/>
                <a:cs typeface="Arial Black"/>
                <a:sym typeface="Arial Black"/>
              </a:defRPr>
            </a:pPr>
            <a:endParaRPr dirty="0"/>
          </a:p>
          <a:p>
            <a:pPr marL="315594" indent="-315594" algn="just" defTabSz="414781">
              <a:spcBef>
                <a:spcPts val="2200"/>
              </a:spcBef>
              <a:buBlip>
                <a:blip r:embed="rId2"/>
              </a:buBlip>
              <a:defRPr sz="3195">
                <a:solidFill>
                  <a:srgbClr val="005493"/>
                </a:solidFill>
                <a:latin typeface="Arial Black"/>
                <a:ea typeface="Arial Black"/>
                <a:cs typeface="Arial Black"/>
                <a:sym typeface="Arial Black"/>
              </a:defRPr>
            </a:pPr>
            <a:r>
              <a:rPr dirty="0"/>
              <a:t>Disrupt the signals exchanged between the remote controller and the drone via the C2 link (Hypercable, Enterprise)</a:t>
            </a:r>
          </a:p>
          <a:p>
            <a:pPr marL="315594" indent="-315594" algn="just" defTabSz="414781">
              <a:spcBef>
                <a:spcPts val="2200"/>
              </a:spcBef>
              <a:buBlip>
                <a:blip r:embed="rId2"/>
              </a:buBlip>
              <a:defRPr sz="3195">
                <a:solidFill>
                  <a:srgbClr val="005493"/>
                </a:solidFill>
                <a:latin typeface="Arial Black"/>
                <a:ea typeface="Arial Black"/>
                <a:cs typeface="Arial Black"/>
                <a:sym typeface="Arial Black"/>
              </a:defRPr>
            </a:pPr>
            <a:r>
              <a:rPr dirty="0"/>
              <a:t>Triggers the Return To Home function of the autopilot</a:t>
            </a:r>
          </a:p>
          <a:p>
            <a:pPr marL="315594" indent="-315594" algn="just" defTabSz="414781">
              <a:spcBef>
                <a:spcPts val="2200"/>
              </a:spcBef>
              <a:buBlip>
                <a:blip r:embed="rId2"/>
              </a:buBlip>
              <a:defRPr sz="3195">
                <a:solidFill>
                  <a:srgbClr val="005493"/>
                </a:solidFill>
                <a:latin typeface="Arial Black"/>
                <a:ea typeface="Arial Black"/>
                <a:cs typeface="Arial Black"/>
                <a:sym typeface="Arial Black"/>
              </a:defRPr>
            </a:pPr>
            <a:r>
              <a:rPr dirty="0">
                <a:solidFill>
                  <a:srgbClr val="FF0000"/>
                </a:solidFill>
              </a:rPr>
              <a:t>No effect on a drone flying an automatic mission with waypoints programmed in its autopilot and stored in its embedded memory and without connection to its remote controller </a:t>
            </a:r>
          </a:p>
        </p:txBody>
      </p:sp>
      <p:sp>
        <p:nvSpPr>
          <p:cNvPr id="239" name="Shape 239"/>
          <p:cNvSpPr/>
          <p:nvPr/>
        </p:nvSpPr>
        <p:spPr>
          <a:xfrm>
            <a:off x="314051" y="9222511"/>
            <a:ext cx="8548045" cy="28747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t>Source: Hypercable, Blighter</a:t>
            </a:r>
          </a:p>
        </p:txBody>
      </p:sp>
      <p:pic>
        <p:nvPicPr>
          <p:cNvPr id="240"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p:cNvSpPr>
          <p:nvPr>
            <p:ph type="title"/>
          </p:nvPr>
        </p:nvSpPr>
        <p:spPr>
          <a:xfrm>
            <a:off x="782037" y="-456125"/>
            <a:ext cx="10922001" cy="1985766"/>
          </a:xfrm>
          <a:prstGeom prst="rect">
            <a:avLst/>
          </a:prstGeom>
        </p:spPr>
        <p:txBody>
          <a:bodyPr/>
          <a:lstStyle/>
          <a:p>
            <a:pPr algn="ctr">
              <a:defRPr>
                <a:solidFill>
                  <a:srgbClr val="FFFFFF"/>
                </a:solidFill>
              </a:defRPr>
            </a:pPr>
            <a:endParaRPr/>
          </a:p>
          <a:p>
            <a:pPr algn="ctr">
              <a:defRPr sz="3900">
                <a:solidFill>
                  <a:srgbClr val="005493"/>
                </a:solidFill>
                <a:latin typeface="Arial Black"/>
                <a:ea typeface="Arial Black"/>
                <a:cs typeface="Arial Black"/>
                <a:sym typeface="Arial Black"/>
              </a:defRPr>
            </a:pPr>
            <a:r>
              <a:t>Interception : GNSS Signals jamming </a:t>
            </a:r>
          </a:p>
        </p:txBody>
      </p:sp>
      <p:sp>
        <p:nvSpPr>
          <p:cNvPr id="243" name="Shape 243"/>
          <p:cNvSpPr>
            <a:spLocks noGrp="1"/>
          </p:cNvSpPr>
          <p:nvPr>
            <p:ph type="body" idx="1"/>
          </p:nvPr>
        </p:nvSpPr>
        <p:spPr>
          <a:xfrm>
            <a:off x="660399" y="1468361"/>
            <a:ext cx="11684001" cy="6816878"/>
          </a:xfrm>
          <a:prstGeom prst="rect">
            <a:avLst/>
          </a:prstGeom>
        </p:spPr>
        <p:txBody>
          <a:bodyPr/>
          <a:lstStyle/>
          <a:p>
            <a:pPr marL="422274" indent="-422274" algn="just" defTabSz="554990">
              <a:spcBef>
                <a:spcPts val="3000"/>
              </a:spcBef>
              <a:buBlip>
                <a:blip r:embed="rId2"/>
              </a:buBlip>
              <a:defRPr sz="4275">
                <a:solidFill>
                  <a:srgbClr val="005493"/>
                </a:solidFill>
                <a:latin typeface="Arial Black"/>
                <a:ea typeface="Arial Black"/>
                <a:cs typeface="Arial Black"/>
                <a:sym typeface="Arial Black"/>
              </a:defRPr>
            </a:pPr>
            <a:endParaRPr/>
          </a:p>
          <a:p>
            <a:pPr marL="422274" indent="-422274" algn="just" defTabSz="554990">
              <a:spcBef>
                <a:spcPts val="3000"/>
              </a:spcBef>
              <a:buBlip>
                <a:blip r:embed="rId2"/>
              </a:buBlip>
              <a:defRPr sz="4275">
                <a:solidFill>
                  <a:srgbClr val="005493"/>
                </a:solidFill>
                <a:latin typeface="Arial Black"/>
                <a:ea typeface="Arial Black"/>
                <a:cs typeface="Arial Black"/>
                <a:sym typeface="Arial Black"/>
              </a:defRPr>
            </a:pPr>
            <a:r>
              <a:t>Disrupt the GNSS signals reception by the drone (Enterprise , part of Blighter AUDS solution)</a:t>
            </a:r>
          </a:p>
          <a:p>
            <a:pPr marL="422274" indent="-422274" algn="just" defTabSz="554990">
              <a:spcBef>
                <a:spcPts val="3000"/>
              </a:spcBef>
              <a:buBlip>
                <a:blip r:embed="rId2"/>
              </a:buBlip>
              <a:defRPr sz="4275">
                <a:solidFill>
                  <a:srgbClr val="005493"/>
                </a:solidFill>
                <a:latin typeface="Arial Black"/>
                <a:ea typeface="Arial Black"/>
                <a:cs typeface="Arial Black"/>
                <a:sym typeface="Arial Black"/>
              </a:defRPr>
            </a:pPr>
            <a:r>
              <a:t>Depending on drone models: Triggers the Return To Home function of the autopilot… Make it hoover or… crash </a:t>
            </a:r>
          </a:p>
        </p:txBody>
      </p:sp>
      <p:sp>
        <p:nvSpPr>
          <p:cNvPr id="244" name="Shape 244"/>
          <p:cNvSpPr/>
          <p:nvPr/>
        </p:nvSpPr>
        <p:spPr>
          <a:xfrm>
            <a:off x="314051" y="9222511"/>
            <a:ext cx="8548045" cy="28747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t>Source: Blighter</a:t>
            </a:r>
          </a:p>
        </p:txBody>
      </p:sp>
      <p:pic>
        <p:nvPicPr>
          <p:cNvPr id="245"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p:cNvSpPr>
          <p:nvPr>
            <p:ph type="title"/>
          </p:nvPr>
        </p:nvSpPr>
        <p:spPr>
          <a:xfrm>
            <a:off x="782037" y="-456125"/>
            <a:ext cx="10922001" cy="1985766"/>
          </a:xfrm>
          <a:prstGeom prst="rect">
            <a:avLst/>
          </a:prstGeom>
        </p:spPr>
        <p:txBody>
          <a:bodyPr/>
          <a:lstStyle/>
          <a:p>
            <a:pPr algn="ctr">
              <a:defRPr>
                <a:solidFill>
                  <a:srgbClr val="FFFFFF"/>
                </a:solidFill>
              </a:defRPr>
            </a:pPr>
            <a:endParaRPr/>
          </a:p>
          <a:p>
            <a:pPr algn="ctr">
              <a:defRPr sz="3900">
                <a:solidFill>
                  <a:srgbClr val="005493"/>
                </a:solidFill>
                <a:latin typeface="Arial Black"/>
                <a:ea typeface="Arial Black"/>
                <a:cs typeface="Arial Black"/>
                <a:sym typeface="Arial Black"/>
              </a:defRPr>
            </a:pPr>
            <a:r>
              <a:t>Interception : GNSS Signals spoofing </a:t>
            </a:r>
          </a:p>
        </p:txBody>
      </p:sp>
      <p:sp>
        <p:nvSpPr>
          <p:cNvPr id="248" name="Shape 248"/>
          <p:cNvSpPr>
            <a:spLocks noGrp="1"/>
          </p:cNvSpPr>
          <p:nvPr>
            <p:ph type="body" idx="1"/>
          </p:nvPr>
        </p:nvSpPr>
        <p:spPr>
          <a:xfrm>
            <a:off x="660399" y="1481061"/>
            <a:ext cx="11684001" cy="7730683"/>
          </a:xfrm>
          <a:prstGeom prst="rect">
            <a:avLst/>
          </a:prstGeom>
        </p:spPr>
        <p:txBody>
          <a:bodyPr/>
          <a:lstStyle/>
          <a:p>
            <a:pPr marL="288924" indent="-288924" algn="just" defTabSz="379729">
              <a:spcBef>
                <a:spcPts val="2000"/>
              </a:spcBef>
              <a:buBlip>
                <a:blip r:embed="rId2"/>
              </a:buBlip>
              <a:defRPr sz="2924">
                <a:solidFill>
                  <a:srgbClr val="005493"/>
                </a:solidFill>
                <a:latin typeface="Arial Black"/>
                <a:ea typeface="Arial Black"/>
                <a:cs typeface="Arial Black"/>
                <a:sym typeface="Arial Black"/>
              </a:defRPr>
            </a:pPr>
            <a:endParaRPr dirty="0"/>
          </a:p>
          <a:p>
            <a:pPr marL="288924" indent="-288924" algn="just" defTabSz="379729">
              <a:spcBef>
                <a:spcPts val="2000"/>
              </a:spcBef>
              <a:buBlip>
                <a:blip r:embed="rId2"/>
              </a:buBlip>
              <a:defRPr sz="2924">
                <a:solidFill>
                  <a:srgbClr val="005493"/>
                </a:solidFill>
                <a:latin typeface="Arial Black"/>
                <a:ea typeface="Arial Black"/>
                <a:cs typeface="Arial Black"/>
                <a:sym typeface="Arial Black"/>
              </a:defRPr>
            </a:pPr>
            <a:r>
              <a:rPr dirty="0"/>
              <a:t>Emit false GNSS scenarios (set of coherent signals) and mislead the drone into believing it is at an other location </a:t>
            </a:r>
          </a:p>
          <a:p>
            <a:pPr marL="288924" indent="-288924" algn="just" defTabSz="379729">
              <a:spcBef>
                <a:spcPts val="2000"/>
              </a:spcBef>
              <a:buBlip>
                <a:blip r:embed="rId2"/>
              </a:buBlip>
              <a:defRPr sz="2924">
                <a:solidFill>
                  <a:srgbClr val="005493"/>
                </a:solidFill>
                <a:latin typeface="Arial Black"/>
                <a:ea typeface="Arial Black"/>
                <a:cs typeface="Arial Black"/>
                <a:sym typeface="Arial Black"/>
              </a:defRPr>
            </a:pPr>
            <a:r>
              <a:rPr dirty="0"/>
              <a:t>GPS, Glonass and Beidou constellations </a:t>
            </a:r>
          </a:p>
          <a:p>
            <a:pPr marL="288924" indent="-288924" algn="just" defTabSz="379729">
              <a:spcBef>
                <a:spcPts val="2000"/>
              </a:spcBef>
              <a:buBlip>
                <a:blip r:embed="rId2"/>
              </a:buBlip>
              <a:defRPr sz="2924">
                <a:solidFill>
                  <a:srgbClr val="005493"/>
                </a:solidFill>
                <a:latin typeface="Arial Black"/>
                <a:ea typeface="Arial Black"/>
                <a:cs typeface="Arial Black"/>
                <a:sym typeface="Arial Black"/>
              </a:defRPr>
            </a:pPr>
            <a:r>
              <a:rPr dirty="0"/>
              <a:t>Range 2…To 100 KMs (Hypercable Clearsky coupled with the Bromur turret)</a:t>
            </a:r>
          </a:p>
          <a:p>
            <a:pPr marL="288924" indent="-288924" algn="just" defTabSz="379729">
              <a:spcBef>
                <a:spcPts val="2000"/>
              </a:spcBef>
              <a:buBlip>
                <a:blip r:embed="rId2"/>
              </a:buBlip>
              <a:defRPr sz="2924">
                <a:solidFill>
                  <a:srgbClr val="005493"/>
                </a:solidFill>
                <a:latin typeface="Arial Black"/>
                <a:ea typeface="Arial Black"/>
                <a:cs typeface="Arial Black"/>
                <a:sym typeface="Arial Black"/>
              </a:defRPr>
            </a:pPr>
            <a:r>
              <a:rPr lang="nl-BE" dirty="0" smtClean="0"/>
              <a:t>Can </a:t>
            </a:r>
            <a:r>
              <a:rPr lang="nl-BE" dirty="0"/>
              <a:t>a</a:t>
            </a:r>
            <a:r>
              <a:rPr dirty="0" smtClean="0"/>
              <a:t>ffect </a:t>
            </a:r>
            <a:r>
              <a:rPr dirty="0"/>
              <a:t>all rogue drones part of a swarm </a:t>
            </a:r>
          </a:p>
          <a:p>
            <a:pPr marL="288924" indent="-288924" algn="just" defTabSz="379729">
              <a:spcBef>
                <a:spcPts val="2000"/>
              </a:spcBef>
              <a:buBlip>
                <a:blip r:embed="rId2"/>
              </a:buBlip>
              <a:defRPr sz="2924">
                <a:solidFill>
                  <a:srgbClr val="005493"/>
                </a:solidFill>
                <a:latin typeface="Arial Black"/>
                <a:ea typeface="Arial Black"/>
                <a:cs typeface="Arial Black"/>
                <a:sym typeface="Arial Black"/>
              </a:defRPr>
            </a:pPr>
            <a:r>
              <a:rPr lang="nl-BE" dirty="0" smtClean="0"/>
              <a:t>! </a:t>
            </a:r>
            <a:r>
              <a:rPr dirty="0" smtClean="0"/>
              <a:t>There </a:t>
            </a:r>
            <a:r>
              <a:rPr dirty="0"/>
              <a:t>are researches to allow drones navigating without GNSS (camera which recognizes landmarks and maps stored in the embedded memory of the drone, development of drones IMU…) </a:t>
            </a:r>
          </a:p>
        </p:txBody>
      </p:sp>
      <p:sp>
        <p:nvSpPr>
          <p:cNvPr id="249" name="Shape 249"/>
          <p:cNvSpPr/>
          <p:nvPr/>
        </p:nvSpPr>
        <p:spPr>
          <a:xfrm>
            <a:off x="314051" y="9222511"/>
            <a:ext cx="8548045" cy="28747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1300">
                <a:solidFill>
                  <a:srgbClr val="005493"/>
                </a:solidFill>
              </a:defRPr>
            </a:lvl1pPr>
          </a:lstStyle>
          <a:p>
            <a:r>
              <a:t>Source: Hypercable</a:t>
            </a:r>
          </a:p>
        </p:txBody>
      </p:sp>
      <p:pic>
        <p:nvPicPr>
          <p:cNvPr id="250" name="logo_SkyAngels (1).jpg"/>
          <p:cNvPicPr>
            <a:picLocks noChangeAspect="1"/>
          </p:cNvPicPr>
          <p:nvPr/>
        </p:nvPicPr>
        <p:blipFill>
          <a:blip r:embed="rId3">
            <a:extLst/>
          </a:blip>
          <a:stretch>
            <a:fillRect/>
          </a:stretch>
        </p:blipFill>
        <p:spPr>
          <a:xfrm>
            <a:off x="11413802" y="433746"/>
            <a:ext cx="1150133" cy="1055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title"/>
          </p:nvPr>
        </p:nvSpPr>
        <p:spPr>
          <a:xfrm>
            <a:off x="516466" y="-601295"/>
            <a:ext cx="10922001" cy="2378770"/>
          </a:xfrm>
          <a:prstGeom prst="rect">
            <a:avLst/>
          </a:prstGeom>
        </p:spPr>
        <p:txBody>
          <a:bodyPr/>
          <a:lstStyle/>
          <a:p>
            <a:pPr algn="ctr">
              <a:defRPr sz="6000">
                <a:solidFill>
                  <a:srgbClr val="005493"/>
                </a:solidFill>
                <a:latin typeface="Arial Black"/>
                <a:ea typeface="Arial Black"/>
                <a:cs typeface="Arial Black"/>
                <a:sym typeface="Arial Black"/>
              </a:defRPr>
            </a:pPr>
            <a:endParaRPr dirty="0"/>
          </a:p>
          <a:p>
            <a:pPr algn="ctr">
              <a:defRPr sz="5400">
                <a:solidFill>
                  <a:srgbClr val="005493"/>
                </a:solidFill>
                <a:latin typeface="Arial Black"/>
                <a:ea typeface="Arial Black"/>
                <a:cs typeface="Arial Black"/>
                <a:sym typeface="Arial Black"/>
              </a:defRPr>
            </a:pPr>
            <a:r>
              <a:rPr sz="4100" dirty="0"/>
              <a:t>Interception : </a:t>
            </a:r>
            <a:r>
              <a:rPr lang="nl-BE" sz="4100" dirty="0" smtClean="0"/>
              <a:t>AA</a:t>
            </a:r>
            <a:r>
              <a:rPr sz="4100" dirty="0" smtClean="0"/>
              <a:t> </a:t>
            </a:r>
            <a:r>
              <a:rPr sz="4100" dirty="0"/>
              <a:t>technologies</a:t>
            </a:r>
            <a:r>
              <a:rPr dirty="0"/>
              <a:t>  </a:t>
            </a:r>
          </a:p>
        </p:txBody>
      </p:sp>
      <p:sp>
        <p:nvSpPr>
          <p:cNvPr id="253" name="Shape 253"/>
          <p:cNvSpPr>
            <a:spLocks noGrp="1"/>
          </p:cNvSpPr>
          <p:nvPr>
            <p:ph type="body" idx="1"/>
          </p:nvPr>
        </p:nvSpPr>
        <p:spPr>
          <a:xfrm>
            <a:off x="660399" y="677772"/>
            <a:ext cx="11684001" cy="8043348"/>
          </a:xfrm>
          <a:prstGeom prst="rect">
            <a:avLst/>
          </a:prstGeom>
        </p:spPr>
        <p:txBody>
          <a:bodyPr/>
          <a:lstStyle/>
          <a:p>
            <a:pPr marL="275590" indent="-275590" algn="just" defTabSz="362204">
              <a:spcBef>
                <a:spcPts val="1900"/>
              </a:spcBef>
              <a:buBlip>
                <a:blip r:embed="rId2"/>
              </a:buBlip>
              <a:defRPr sz="3286">
                <a:solidFill>
                  <a:srgbClr val="005493"/>
                </a:solidFill>
                <a:latin typeface="Arial Black"/>
                <a:ea typeface="Arial Black"/>
                <a:cs typeface="Arial Black"/>
                <a:sym typeface="Arial Black"/>
              </a:defRPr>
            </a:pPr>
            <a:r>
              <a:rPr dirty="0" smtClean="0"/>
              <a:t>Use </a:t>
            </a:r>
            <a:r>
              <a:rPr dirty="0"/>
              <a:t>Anti Aircraft (AA) Weapons to shot the drone down (50 mm drone killing Bushmaster cannon - fragmentation head, Thales Rapidfire cannon)</a:t>
            </a:r>
          </a:p>
          <a:p>
            <a:pPr marL="275590" indent="-275590" algn="just" defTabSz="362204">
              <a:spcBef>
                <a:spcPts val="1900"/>
              </a:spcBef>
              <a:defRPr sz="3286">
                <a:solidFill>
                  <a:srgbClr val="005493"/>
                </a:solidFill>
                <a:latin typeface="Arial Black"/>
                <a:ea typeface="Arial Black"/>
                <a:cs typeface="Arial Black"/>
                <a:sym typeface="Arial Black"/>
              </a:defRPr>
            </a:pPr>
            <a:r>
              <a:rPr dirty="0">
                <a:solidFill>
                  <a:srgbClr val="FF0000"/>
                </a:solidFill>
              </a:rPr>
              <a:t>Use </a:t>
            </a:r>
            <a:r>
              <a:rPr dirty="0" smtClean="0">
                <a:solidFill>
                  <a:srgbClr val="FF0000"/>
                </a:solidFill>
              </a:rPr>
              <a:t>a</a:t>
            </a:r>
            <a:r>
              <a:rPr lang="nl-BE" dirty="0" smtClean="0">
                <a:solidFill>
                  <a:srgbClr val="FF0000"/>
                </a:solidFill>
              </a:rPr>
              <a:t>n </a:t>
            </a:r>
            <a:r>
              <a:rPr lang="nl-BE" dirty="0">
                <a:solidFill>
                  <a:srgbClr val="FF0000"/>
                </a:solidFill>
              </a:rPr>
              <a:t>Anti </a:t>
            </a:r>
            <a:r>
              <a:rPr lang="nl-BE" dirty="0" smtClean="0">
                <a:solidFill>
                  <a:srgbClr val="FF0000"/>
                </a:solidFill>
              </a:rPr>
              <a:t>Aircraft infrastructure with High Energy Lasers (HEL) able</a:t>
            </a:r>
            <a:r>
              <a:rPr dirty="0" smtClean="0">
                <a:solidFill>
                  <a:srgbClr val="FF0000"/>
                </a:solidFill>
              </a:rPr>
              <a:t> </a:t>
            </a:r>
            <a:r>
              <a:rPr dirty="0">
                <a:solidFill>
                  <a:srgbClr val="FF0000"/>
                </a:solidFill>
              </a:rPr>
              <a:t>to destroy </a:t>
            </a:r>
            <a:r>
              <a:rPr lang="nl-BE" dirty="0" smtClean="0">
                <a:solidFill>
                  <a:srgbClr val="FF0000"/>
                </a:solidFill>
              </a:rPr>
              <a:t>a complete swarm of </a:t>
            </a:r>
            <a:r>
              <a:rPr dirty="0" smtClean="0">
                <a:solidFill>
                  <a:srgbClr val="FF0000"/>
                </a:solidFill>
              </a:rPr>
              <a:t>drone</a:t>
            </a:r>
            <a:r>
              <a:rPr lang="nl-BE" dirty="0" smtClean="0">
                <a:solidFill>
                  <a:srgbClr val="FF0000"/>
                </a:solidFill>
              </a:rPr>
              <a:t>s</a:t>
            </a:r>
            <a:r>
              <a:rPr dirty="0" smtClean="0">
                <a:solidFill>
                  <a:srgbClr val="FF0000"/>
                </a:solidFill>
              </a:rPr>
              <a:t> (</a:t>
            </a:r>
            <a:r>
              <a:rPr lang="fr-FR" dirty="0" err="1" smtClean="0">
                <a:solidFill>
                  <a:srgbClr val="FF0000"/>
                </a:solidFill>
              </a:rPr>
              <a:t>Rheinmetall</a:t>
            </a:r>
            <a:r>
              <a:rPr lang="fr-FR" dirty="0" smtClean="0">
                <a:solidFill>
                  <a:srgbClr val="FF0000"/>
                </a:solidFill>
              </a:rPr>
              <a:t>)</a:t>
            </a:r>
            <a:endParaRPr dirty="0">
              <a:solidFill>
                <a:srgbClr val="FF0000"/>
              </a:solidFill>
            </a:endParaRPr>
          </a:p>
        </p:txBody>
      </p:sp>
      <p:pic>
        <p:nvPicPr>
          <p:cNvPr id="254" name="logo_SkyAngels (1).jpg"/>
          <p:cNvPicPr>
            <a:picLocks noChangeAspect="1"/>
          </p:cNvPicPr>
          <p:nvPr/>
        </p:nvPicPr>
        <p:blipFill>
          <a:blip r:embed="rId3">
            <a:extLst/>
          </a:blip>
          <a:stretch>
            <a:fillRect/>
          </a:stretch>
        </p:blipFill>
        <p:spPr>
          <a:xfrm>
            <a:off x="10876788" y="433746"/>
            <a:ext cx="1687146" cy="154893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title"/>
          </p:nvPr>
        </p:nvSpPr>
        <p:spPr>
          <a:xfrm>
            <a:off x="516466" y="-601295"/>
            <a:ext cx="10922001" cy="2378770"/>
          </a:xfrm>
          <a:prstGeom prst="rect">
            <a:avLst/>
          </a:prstGeom>
        </p:spPr>
        <p:txBody>
          <a:bodyPr/>
          <a:lstStyle/>
          <a:p>
            <a:pPr algn="ctr">
              <a:defRPr sz="6000">
                <a:solidFill>
                  <a:srgbClr val="005493"/>
                </a:solidFill>
                <a:latin typeface="Arial Black"/>
                <a:ea typeface="Arial Black"/>
                <a:cs typeface="Arial Black"/>
                <a:sym typeface="Arial Black"/>
              </a:defRPr>
            </a:pPr>
            <a:endParaRPr dirty="0"/>
          </a:p>
          <a:p>
            <a:pPr algn="ctr">
              <a:defRPr sz="5400">
                <a:solidFill>
                  <a:srgbClr val="005493"/>
                </a:solidFill>
                <a:latin typeface="Arial Black"/>
                <a:ea typeface="Arial Black"/>
                <a:cs typeface="Arial Black"/>
                <a:sym typeface="Arial Black"/>
              </a:defRPr>
            </a:pPr>
            <a:r>
              <a:rPr sz="4100" dirty="0"/>
              <a:t>Interception : Other technologies</a:t>
            </a:r>
            <a:r>
              <a:rPr dirty="0"/>
              <a:t>  </a:t>
            </a:r>
          </a:p>
        </p:txBody>
      </p:sp>
      <p:sp>
        <p:nvSpPr>
          <p:cNvPr id="253" name="Shape 253"/>
          <p:cNvSpPr>
            <a:spLocks noGrp="1"/>
          </p:cNvSpPr>
          <p:nvPr>
            <p:ph type="body" idx="1"/>
          </p:nvPr>
        </p:nvSpPr>
        <p:spPr>
          <a:xfrm>
            <a:off x="660399" y="677772"/>
            <a:ext cx="11684001" cy="8043348"/>
          </a:xfrm>
          <a:prstGeom prst="rect">
            <a:avLst/>
          </a:prstGeom>
        </p:spPr>
        <p:txBody>
          <a:bodyPr/>
          <a:lstStyle/>
          <a:p>
            <a:pPr marL="0" indent="0" algn="just" defTabSz="362204">
              <a:lnSpc>
                <a:spcPct val="150000"/>
              </a:lnSpc>
              <a:spcBef>
                <a:spcPts val="1900"/>
              </a:spcBef>
              <a:buSzTx/>
              <a:buNone/>
              <a:defRPr sz="3286"/>
            </a:pPr>
            <a:endParaRPr dirty="0"/>
          </a:p>
          <a:p>
            <a:pPr marL="275590" indent="-275590" algn="just" defTabSz="362204">
              <a:spcBef>
                <a:spcPts val="1900"/>
              </a:spcBef>
              <a:defRPr sz="3286">
                <a:solidFill>
                  <a:srgbClr val="005493"/>
                </a:solidFill>
                <a:latin typeface="Arial Black"/>
                <a:ea typeface="Arial Black"/>
                <a:cs typeface="Arial Black"/>
                <a:sym typeface="Arial Black"/>
              </a:defRPr>
            </a:pPr>
            <a:r>
              <a:rPr dirty="0" smtClean="0"/>
              <a:t>Capture </a:t>
            </a:r>
            <a:r>
              <a:rPr dirty="0"/>
              <a:t>the rogue drone with a net </a:t>
            </a:r>
            <a:r>
              <a:rPr lang="nl-BE" dirty="0" smtClean="0"/>
              <a:t>shoot from a portable ‘bazooka</a:t>
            </a:r>
            <a:r>
              <a:rPr lang="nl-BE" dirty="0"/>
              <a:t>’ (SkyWall 100)</a:t>
            </a:r>
            <a:endParaRPr lang="nl-BE" dirty="0" smtClean="0"/>
          </a:p>
          <a:p>
            <a:pPr marL="275590" indent="-275590" algn="just" defTabSz="362204">
              <a:spcBef>
                <a:spcPts val="1900"/>
              </a:spcBef>
              <a:defRPr sz="3286">
                <a:solidFill>
                  <a:srgbClr val="005493"/>
                </a:solidFill>
                <a:latin typeface="Arial Black"/>
                <a:ea typeface="Arial Black"/>
                <a:cs typeface="Arial Black"/>
                <a:sym typeface="Arial Black"/>
              </a:defRPr>
            </a:pPr>
            <a:r>
              <a:rPr lang="nl-BE" dirty="0" smtClean="0"/>
              <a:t>Capture </a:t>
            </a:r>
            <a:r>
              <a:rPr lang="nl-BE" dirty="0"/>
              <a:t>the rogue drone with a net shoot from a </a:t>
            </a:r>
            <a:r>
              <a:rPr lang="nl-BE" dirty="0" smtClean="0"/>
              <a:t>from </a:t>
            </a:r>
            <a:r>
              <a:rPr lang="nl-BE" dirty="0"/>
              <a:t>another drone (Excipio)</a:t>
            </a:r>
            <a:endParaRPr dirty="0"/>
          </a:p>
          <a:p>
            <a:pPr marL="275590" indent="-275590" algn="just" defTabSz="362204">
              <a:spcBef>
                <a:spcPts val="1900"/>
              </a:spcBef>
              <a:buBlip>
                <a:blip r:embed="rId2"/>
              </a:buBlip>
              <a:defRPr sz="3286">
                <a:solidFill>
                  <a:srgbClr val="005493"/>
                </a:solidFill>
                <a:latin typeface="Arial Black"/>
                <a:ea typeface="Arial Black"/>
                <a:cs typeface="Arial Black"/>
                <a:sym typeface="Arial Black"/>
              </a:defRPr>
            </a:pPr>
            <a:r>
              <a:rPr dirty="0"/>
              <a:t>Capture the rogue drone with a… Royal eagle (Dutch </a:t>
            </a:r>
            <a:r>
              <a:rPr lang="nl-BE" dirty="0" smtClean="0"/>
              <a:t>police</a:t>
            </a:r>
            <a:r>
              <a:rPr dirty="0" smtClean="0"/>
              <a:t>)</a:t>
            </a:r>
            <a:endParaRPr dirty="0"/>
          </a:p>
        </p:txBody>
      </p:sp>
      <p:pic>
        <p:nvPicPr>
          <p:cNvPr id="254" name="logo_SkyAngels (1).jpg"/>
          <p:cNvPicPr>
            <a:picLocks noChangeAspect="1"/>
          </p:cNvPicPr>
          <p:nvPr/>
        </p:nvPicPr>
        <p:blipFill>
          <a:blip r:embed="rId3">
            <a:extLst/>
          </a:blip>
          <a:stretch>
            <a:fillRect/>
          </a:stretch>
        </p:blipFill>
        <p:spPr>
          <a:xfrm>
            <a:off x="10876788" y="433746"/>
            <a:ext cx="1687146" cy="1548933"/>
          </a:xfrm>
          <a:prstGeom prst="rect">
            <a:avLst/>
          </a:prstGeom>
          <a:ln w="12700">
            <a:miter lim="400000"/>
          </a:ln>
        </p:spPr>
      </p:pic>
    </p:spTree>
    <p:extLst>
      <p:ext uri="{BB962C8B-B14F-4D97-AF65-F5344CB8AC3E}">
        <p14:creationId xmlns:p14="http://schemas.microsoft.com/office/powerpoint/2010/main" val="1303000255"/>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p:cNvSpPr>
          <p:nvPr>
            <p:ph type="title"/>
          </p:nvPr>
        </p:nvSpPr>
        <p:spPr>
          <a:xfrm>
            <a:off x="1041400" y="-673100"/>
            <a:ext cx="10922000" cy="2413000"/>
          </a:xfrm>
          <a:prstGeom prst="rect">
            <a:avLst/>
          </a:prstGeom>
        </p:spPr>
        <p:txBody>
          <a:bodyPr>
            <a:normAutofit/>
          </a:bodyPr>
          <a:lstStyle/>
          <a:p>
            <a:pPr algn="ctr">
              <a:defRPr>
                <a:solidFill>
                  <a:srgbClr val="FFFFFF"/>
                </a:solidFill>
              </a:defRPr>
            </a:pPr>
            <a:endParaRPr dirty="0"/>
          </a:p>
          <a:p>
            <a:pPr algn="ctr">
              <a:defRPr>
                <a:solidFill>
                  <a:srgbClr val="005493"/>
                </a:solidFill>
                <a:latin typeface="Arial Black"/>
                <a:ea typeface="Arial Black"/>
                <a:cs typeface="Arial Black"/>
                <a:sym typeface="Arial Black"/>
              </a:defRPr>
            </a:pPr>
            <a:r>
              <a:rPr lang="nl-BE" sz="4000" dirty="0" smtClean="0"/>
              <a:t>Approach proposed by SkyAngels</a:t>
            </a:r>
            <a:endParaRPr sz="4000" dirty="0"/>
          </a:p>
        </p:txBody>
      </p:sp>
      <p:sp>
        <p:nvSpPr>
          <p:cNvPr id="195" name="Shape 195"/>
          <p:cNvSpPr>
            <a:spLocks noGrp="1"/>
          </p:cNvSpPr>
          <p:nvPr>
            <p:ph type="body" idx="1"/>
          </p:nvPr>
        </p:nvSpPr>
        <p:spPr>
          <a:xfrm>
            <a:off x="440865" y="1688391"/>
            <a:ext cx="8113018" cy="7286692"/>
          </a:xfrm>
          <a:prstGeom prst="rect">
            <a:avLst/>
          </a:prstGeom>
        </p:spPr>
        <p:txBody>
          <a:bodyPr>
            <a:normAutofit fontScale="92500" lnSpcReduction="10000"/>
          </a:bodyPr>
          <a:lstStyle/>
          <a:p>
            <a:pPr marL="405729" indent="-405729" algn="just" defTabSz="362204">
              <a:spcBef>
                <a:spcPts val="1900"/>
              </a:spcBef>
              <a:buBlip>
                <a:blip r:embed="rId2"/>
              </a:buBlip>
              <a:defRPr sz="3286">
                <a:solidFill>
                  <a:srgbClr val="005493"/>
                </a:solidFill>
                <a:latin typeface="Arial Black"/>
                <a:ea typeface="Arial Black"/>
                <a:cs typeface="Arial Black"/>
                <a:sym typeface="Arial Black"/>
              </a:defRPr>
            </a:pPr>
            <a:r>
              <a:rPr lang="nl-BE" dirty="0" smtClean="0"/>
              <a:t>To neutralize efficiently and effectively a swarm of terrorist drones… The solution is a swarm of cooperative and autonomous drones …</a:t>
            </a:r>
          </a:p>
          <a:p>
            <a:pPr marL="405729" indent="-405729" algn="just" defTabSz="362204">
              <a:spcBef>
                <a:spcPts val="1900"/>
              </a:spcBef>
              <a:buBlip>
                <a:blip r:embed="rId2"/>
              </a:buBlip>
              <a:defRPr sz="3286">
                <a:solidFill>
                  <a:srgbClr val="005493"/>
                </a:solidFill>
                <a:latin typeface="Arial Black"/>
                <a:ea typeface="Arial Black"/>
                <a:cs typeface="Arial Black"/>
                <a:sym typeface="Arial Black"/>
              </a:defRPr>
            </a:pPr>
            <a:endParaRPr dirty="0"/>
          </a:p>
          <a:p>
            <a:pPr marL="288924" indent="-288924" algn="just" defTabSz="379729">
              <a:spcBef>
                <a:spcPts val="2000"/>
              </a:spcBef>
              <a:defRPr sz="2924">
                <a:solidFill>
                  <a:srgbClr val="005493"/>
                </a:solidFill>
                <a:latin typeface="Arial Black"/>
                <a:ea typeface="Arial Black"/>
                <a:cs typeface="Arial Black"/>
                <a:sym typeface="Arial Black"/>
              </a:defRPr>
            </a:pPr>
            <a:r>
              <a:rPr lang="fr-FR" dirty="0" smtClean="0"/>
              <a:t>That </a:t>
            </a:r>
            <a:r>
              <a:rPr lang="fr-FR" dirty="0" err="1" smtClean="0"/>
              <a:t>emit</a:t>
            </a:r>
            <a:r>
              <a:rPr lang="fr-FR" dirty="0" smtClean="0"/>
              <a:t> </a:t>
            </a:r>
            <a:r>
              <a:rPr lang="fr-FR" dirty="0"/>
              <a:t>false GNSS scenarios </a:t>
            </a:r>
            <a:r>
              <a:rPr lang="fr-FR" dirty="0" err="1" smtClean="0"/>
              <a:t>with</a:t>
            </a:r>
            <a:r>
              <a:rPr lang="fr-FR" dirty="0" smtClean="0"/>
              <a:t> GNSS </a:t>
            </a:r>
            <a:r>
              <a:rPr lang="fr-FR" dirty="0" err="1" smtClean="0"/>
              <a:t>spoofers</a:t>
            </a:r>
            <a:r>
              <a:rPr lang="fr-FR" dirty="0" smtClean="0"/>
              <a:t> over the hostile drones to </a:t>
            </a:r>
            <a:r>
              <a:rPr lang="fr-FR" dirty="0" err="1" smtClean="0"/>
              <a:t>safely</a:t>
            </a:r>
            <a:r>
              <a:rPr lang="fr-FR" dirty="0" smtClean="0"/>
              <a:t> guide </a:t>
            </a:r>
            <a:r>
              <a:rPr lang="fr-FR" dirty="0" err="1" smtClean="0"/>
              <a:t>them</a:t>
            </a:r>
            <a:r>
              <a:rPr lang="fr-FR" dirty="0" smtClean="0"/>
              <a:t> to </a:t>
            </a:r>
            <a:r>
              <a:rPr lang="fr-FR" dirty="0" err="1" smtClean="0"/>
              <a:t>secure</a:t>
            </a:r>
            <a:r>
              <a:rPr lang="fr-FR" dirty="0" smtClean="0"/>
              <a:t> areas </a:t>
            </a:r>
            <a:r>
              <a:rPr lang="fr-FR" dirty="0" err="1" smtClean="0"/>
              <a:t>where</a:t>
            </a:r>
            <a:r>
              <a:rPr lang="fr-FR" dirty="0" smtClean="0"/>
              <a:t> </a:t>
            </a:r>
            <a:r>
              <a:rPr lang="fr-FR" dirty="0" err="1" smtClean="0"/>
              <a:t>their</a:t>
            </a:r>
            <a:r>
              <a:rPr lang="fr-FR" dirty="0" smtClean="0"/>
              <a:t> </a:t>
            </a:r>
            <a:r>
              <a:rPr lang="fr-FR" dirty="0" err="1" smtClean="0"/>
              <a:t>payload</a:t>
            </a:r>
            <a:r>
              <a:rPr lang="fr-FR" dirty="0" smtClean="0"/>
              <a:t> </a:t>
            </a:r>
            <a:r>
              <a:rPr lang="fr-FR" dirty="0" err="1" smtClean="0"/>
              <a:t>could</a:t>
            </a:r>
            <a:r>
              <a:rPr lang="fr-FR" dirty="0" smtClean="0"/>
              <a:t> </a:t>
            </a:r>
            <a:r>
              <a:rPr lang="fr-FR" dirty="0" err="1" smtClean="0"/>
              <a:t>explode</a:t>
            </a:r>
            <a:r>
              <a:rPr lang="fr-FR" dirty="0" smtClean="0"/>
              <a:t>… </a:t>
            </a:r>
            <a:endParaRPr lang="fr-FR" dirty="0"/>
          </a:p>
          <a:p>
            <a:pPr marL="405729" indent="-405729" algn="just" defTabSz="362204">
              <a:spcBef>
                <a:spcPts val="1900"/>
              </a:spcBef>
              <a:buBlip>
                <a:blip r:embed="rId2"/>
              </a:buBlip>
              <a:defRPr sz="3286">
                <a:solidFill>
                  <a:srgbClr val="005493"/>
                </a:solidFill>
                <a:latin typeface="Arial Black"/>
                <a:ea typeface="Arial Black"/>
                <a:cs typeface="Arial Black"/>
                <a:sym typeface="Arial Black"/>
              </a:defRPr>
            </a:pPr>
            <a:endParaRPr dirty="0"/>
          </a:p>
          <a:p>
            <a:pPr marL="405729" indent="-405729" algn="just" defTabSz="362204">
              <a:spcBef>
                <a:spcPts val="1900"/>
              </a:spcBef>
              <a:defRPr sz="3286">
                <a:solidFill>
                  <a:srgbClr val="005493"/>
                </a:solidFill>
                <a:latin typeface="Arial Black"/>
                <a:ea typeface="Arial Black"/>
                <a:cs typeface="Arial Black"/>
                <a:sym typeface="Arial Black"/>
              </a:defRPr>
            </a:pPr>
            <a:r>
              <a:rPr lang="fr-FR" dirty="0" smtClean="0"/>
              <a:t>And </a:t>
            </a:r>
            <a:r>
              <a:rPr lang="fr-FR" dirty="0" err="1" smtClean="0"/>
              <a:t>that</a:t>
            </a:r>
            <a:r>
              <a:rPr lang="fr-FR" dirty="0" smtClean="0"/>
              <a:t> are </a:t>
            </a:r>
            <a:r>
              <a:rPr lang="fr-FR" dirty="0" err="1" smtClean="0"/>
              <a:t>launched</a:t>
            </a:r>
            <a:r>
              <a:rPr lang="fr-FR" dirty="0" smtClean="0"/>
              <a:t> </a:t>
            </a:r>
            <a:r>
              <a:rPr lang="fr-FR" dirty="0" err="1" smtClean="0"/>
              <a:t>from</a:t>
            </a:r>
            <a:r>
              <a:rPr lang="fr-FR" dirty="0" smtClean="0"/>
              <a:t> drones carrier </a:t>
            </a:r>
            <a:r>
              <a:rPr lang="fr-FR" dirty="0" err="1" smtClean="0"/>
              <a:t>airships</a:t>
            </a:r>
            <a:r>
              <a:rPr lang="fr-FR" dirty="0" smtClean="0"/>
              <a:t> </a:t>
            </a:r>
            <a:r>
              <a:rPr lang="fr-FR" dirty="0" err="1" smtClean="0"/>
              <a:t>that</a:t>
            </a:r>
            <a:r>
              <a:rPr lang="fr-FR" dirty="0" smtClean="0"/>
              <a:t> </a:t>
            </a:r>
            <a:r>
              <a:rPr lang="fr-FR" dirty="0" err="1" smtClean="0"/>
              <a:t>also</a:t>
            </a:r>
            <a:r>
              <a:rPr lang="fr-FR" dirty="0" smtClean="0"/>
              <a:t> carry drones </a:t>
            </a:r>
            <a:r>
              <a:rPr lang="fr-FR" dirty="0" err="1" smtClean="0"/>
              <a:t>detection</a:t>
            </a:r>
            <a:r>
              <a:rPr lang="fr-FR" dirty="0" smtClean="0"/>
              <a:t> </a:t>
            </a:r>
            <a:r>
              <a:rPr lang="fr-FR" dirty="0" err="1" smtClean="0"/>
              <a:t>equipment</a:t>
            </a:r>
            <a:endParaRPr lang="fr-FR" dirty="0"/>
          </a:p>
        </p:txBody>
      </p:sp>
      <p:pic>
        <p:nvPicPr>
          <p:cNvPr id="196" name="n_79142_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7298" y="1495212"/>
            <a:ext cx="3302001" cy="2394513"/>
          </a:xfrm>
          <a:prstGeom prst="rect">
            <a:avLst/>
          </a:prstGeom>
          <a:ln w="63500">
            <a:solidFill>
              <a:srgbClr val="005493"/>
            </a:solidFill>
            <a:miter lim="400000"/>
          </a:ln>
        </p:spPr>
      </p:pic>
      <p:pic>
        <p:nvPicPr>
          <p:cNvPr id="197" name="CCGmAc8WAAEbjUq.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7298" y="6805935"/>
            <a:ext cx="3302001" cy="2175193"/>
          </a:xfrm>
          <a:prstGeom prst="rect">
            <a:avLst/>
          </a:prstGeom>
          <a:ln w="63500">
            <a:solidFill>
              <a:srgbClr val="005493"/>
            </a:solidFill>
            <a:miter lim="400000"/>
          </a:ln>
        </p:spPr>
      </p:pic>
      <p:pic>
        <p:nvPicPr>
          <p:cNvPr id="198" name="500-drone-strikes-why-did-you-kill-my-family.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7298" y="4155836"/>
            <a:ext cx="3302001" cy="2217335"/>
          </a:xfrm>
          <a:prstGeom prst="rect">
            <a:avLst/>
          </a:prstGeom>
          <a:ln w="63500">
            <a:solidFill>
              <a:srgbClr val="005493"/>
            </a:solidFill>
            <a:miter lim="400000"/>
          </a:ln>
        </p:spPr>
      </p:pic>
      <p:sp>
        <p:nvSpPr>
          <p:cNvPr id="199" name="Shape 199"/>
          <p:cNvSpPr/>
          <p:nvPr/>
        </p:nvSpPr>
        <p:spPr>
          <a:xfrm>
            <a:off x="301351" y="9121965"/>
            <a:ext cx="12105802" cy="30264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l">
              <a:defRPr sz="1300">
                <a:solidFill>
                  <a:srgbClr val="005493"/>
                </a:solidFill>
                <a:latin typeface="Arial Black"/>
                <a:ea typeface="Arial Black"/>
                <a:cs typeface="Arial Black"/>
                <a:sym typeface="Arial Black"/>
              </a:defRPr>
            </a:lvl1pPr>
          </a:lstStyle>
          <a:p>
            <a:r>
              <a:rPr dirty="0"/>
              <a:t>Sources: </a:t>
            </a:r>
            <a:r>
              <a:rPr lang="nl-BE" dirty="0" smtClean="0"/>
              <a:t>Hypercable ClearSky GNSS Spoofer - LTA ‘airstation’ UAS Carrier system from AIAA – Lookheed Martin hybrid airship </a:t>
            </a:r>
            <a:endParaRPr dirty="0"/>
          </a:p>
        </p:txBody>
      </p:sp>
      <p:pic>
        <p:nvPicPr>
          <p:cNvPr id="200" name="logo_SkyAngels (1).jpg"/>
          <p:cNvPicPr>
            <a:picLocks noChangeAspect="1"/>
          </p:cNvPicPr>
          <p:nvPr/>
        </p:nvPicPr>
        <p:blipFill>
          <a:blip r:embed="rId6">
            <a:extLst/>
          </a:blip>
          <a:stretch>
            <a:fillRect/>
          </a:stretch>
        </p:blipFill>
        <p:spPr>
          <a:xfrm>
            <a:off x="11448515" y="433746"/>
            <a:ext cx="1115420" cy="1024043"/>
          </a:xfrm>
          <a:prstGeom prst="rect">
            <a:avLst/>
          </a:prstGeom>
          <a:ln w="12700">
            <a:miter lim="400000"/>
          </a:ln>
        </p:spPr>
      </p:pic>
    </p:spTree>
    <p:extLst>
      <p:ext uri="{BB962C8B-B14F-4D97-AF65-F5344CB8AC3E}">
        <p14:creationId xmlns:p14="http://schemas.microsoft.com/office/powerpoint/2010/main" val="139232136"/>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p:cNvSpPr>
          <p:nvPr>
            <p:ph type="title"/>
          </p:nvPr>
        </p:nvSpPr>
        <p:spPr>
          <a:xfrm>
            <a:off x="951036" y="-461515"/>
            <a:ext cx="10922001" cy="2413001"/>
          </a:xfrm>
          <a:prstGeom prst="rect">
            <a:avLst/>
          </a:prstGeom>
        </p:spPr>
        <p:txBody>
          <a:bodyPr/>
          <a:lstStyle/>
          <a:p>
            <a:pPr algn="ctr" defTabSz="438150">
              <a:defRPr sz="5400">
                <a:solidFill>
                  <a:srgbClr val="FFFFFF"/>
                </a:solidFill>
              </a:defRPr>
            </a:pPr>
            <a:endParaRPr/>
          </a:p>
          <a:p>
            <a:pPr algn="ctr" defTabSz="438150">
              <a:defRPr sz="4575">
                <a:solidFill>
                  <a:srgbClr val="005493"/>
                </a:solidFill>
                <a:latin typeface="Arial Black"/>
                <a:ea typeface="Arial Black"/>
                <a:cs typeface="Arial Black"/>
                <a:sym typeface="Arial Black"/>
              </a:defRPr>
            </a:pPr>
            <a:r>
              <a:t>The challenges for the authorities </a:t>
            </a:r>
          </a:p>
        </p:txBody>
      </p:sp>
      <p:sp>
        <p:nvSpPr>
          <p:cNvPr id="257" name="Shape 257"/>
          <p:cNvSpPr>
            <a:spLocks noGrp="1"/>
          </p:cNvSpPr>
          <p:nvPr>
            <p:ph type="body" idx="1"/>
          </p:nvPr>
        </p:nvSpPr>
        <p:spPr>
          <a:xfrm>
            <a:off x="1054100" y="1892299"/>
            <a:ext cx="11116023" cy="6756401"/>
          </a:xfrm>
          <a:prstGeom prst="rect">
            <a:avLst/>
          </a:prstGeom>
        </p:spPr>
        <p:txBody>
          <a:bodyPr anchor="t"/>
          <a:lstStyle/>
          <a:p>
            <a:pPr marL="0" indent="0" algn="just" defTabSz="251206">
              <a:lnSpc>
                <a:spcPct val="150000"/>
              </a:lnSpc>
              <a:spcBef>
                <a:spcPts val="1300"/>
              </a:spcBef>
              <a:buSzTx/>
              <a:buNone/>
              <a:defRPr sz="2365">
                <a:solidFill>
                  <a:srgbClr val="005493"/>
                </a:solidFill>
                <a:latin typeface="Arial Black"/>
                <a:ea typeface="Arial Black"/>
                <a:cs typeface="Arial Black"/>
                <a:sym typeface="Arial Black"/>
              </a:defRPr>
            </a:pPr>
            <a:r>
              <a:t>Integrate drones attacks in their risk model and keep it up-to-date :</a:t>
            </a:r>
          </a:p>
          <a:p>
            <a:pPr marL="191134" indent="-191134" algn="just" defTabSz="251206">
              <a:spcBef>
                <a:spcPts val="1300"/>
              </a:spcBef>
              <a:buBlip>
                <a:blip r:embed="rId2"/>
              </a:buBlip>
              <a:defRPr sz="2365">
                <a:solidFill>
                  <a:srgbClr val="005493"/>
                </a:solidFill>
                <a:latin typeface="Arial Black"/>
                <a:ea typeface="Arial Black"/>
                <a:cs typeface="Arial Black"/>
                <a:sym typeface="Arial Black"/>
              </a:defRPr>
            </a:pPr>
            <a:r>
              <a:t>Threat = P(drone attack occurs | Signals)</a:t>
            </a:r>
          </a:p>
          <a:p>
            <a:pPr marL="191134" indent="-191134" algn="just" defTabSz="251206">
              <a:spcBef>
                <a:spcPts val="1300"/>
              </a:spcBef>
              <a:buBlip>
                <a:blip r:embed="rId2"/>
              </a:buBlip>
              <a:defRPr sz="2365">
                <a:solidFill>
                  <a:srgbClr val="005493"/>
                </a:solidFill>
                <a:latin typeface="Arial Black"/>
                <a:ea typeface="Arial Black"/>
                <a:cs typeface="Arial Black"/>
                <a:sym typeface="Arial Black"/>
              </a:defRPr>
            </a:pPr>
            <a:r>
              <a:t>Vulnerability = P(drone attack results in damage | attack occurs)</a:t>
            </a:r>
          </a:p>
          <a:p>
            <a:pPr marL="191134" indent="-191134" algn="just" defTabSz="251206">
              <a:spcBef>
                <a:spcPts val="1300"/>
              </a:spcBef>
              <a:buBlip>
                <a:blip r:embed="rId2"/>
              </a:buBlip>
              <a:defRPr sz="2365">
                <a:solidFill>
                  <a:srgbClr val="005493"/>
                </a:solidFill>
                <a:latin typeface="Arial Black"/>
                <a:ea typeface="Arial Black"/>
                <a:cs typeface="Arial Black"/>
                <a:sym typeface="Arial Black"/>
              </a:defRPr>
            </a:pPr>
            <a:r>
              <a:t>Consequence = E (damage | attack occurs and results in damage)</a:t>
            </a:r>
          </a:p>
          <a:p>
            <a:pPr marL="0" indent="0" algn="just" defTabSz="251206">
              <a:spcBef>
                <a:spcPts val="1300"/>
              </a:spcBef>
              <a:buSzTx/>
              <a:buNone/>
              <a:defRPr sz="2365">
                <a:solidFill>
                  <a:srgbClr val="005493"/>
                </a:solidFill>
                <a:latin typeface="Arial Black"/>
                <a:ea typeface="Arial Black"/>
                <a:cs typeface="Arial Black"/>
                <a:sym typeface="Arial Black"/>
              </a:defRPr>
            </a:pPr>
            <a:endParaRPr/>
          </a:p>
          <a:p>
            <a:pPr marL="0" indent="0" algn="just" defTabSz="251206">
              <a:spcBef>
                <a:spcPts val="1300"/>
              </a:spcBef>
              <a:buSzTx/>
              <a:buNone/>
              <a:defRPr sz="2365">
                <a:solidFill>
                  <a:srgbClr val="005493"/>
                </a:solidFill>
                <a:latin typeface="Arial Black"/>
                <a:ea typeface="Arial Black"/>
                <a:cs typeface="Arial Black"/>
                <a:sym typeface="Arial Black"/>
              </a:defRPr>
            </a:pPr>
            <a:r>
              <a:t>and select and implement the most effective and efficient countermeasures :</a:t>
            </a:r>
          </a:p>
          <a:p>
            <a:pPr marL="286702" indent="-286702" defTabSz="251206">
              <a:spcBef>
                <a:spcPts val="1300"/>
              </a:spcBef>
              <a:buBlip>
                <a:blip r:embed="rId2"/>
              </a:buBlip>
              <a:defRPr sz="2365">
                <a:solidFill>
                  <a:srgbClr val="005493"/>
                </a:solidFill>
                <a:latin typeface="Arial Black"/>
                <a:ea typeface="Arial Black"/>
                <a:cs typeface="Arial Black"/>
                <a:sym typeface="Arial Black"/>
              </a:defRPr>
            </a:pPr>
            <a:r>
              <a:t>Threat = P(drone attack occurs | Countermeasures)</a:t>
            </a:r>
          </a:p>
          <a:p>
            <a:pPr marL="286702" indent="-286702" defTabSz="251206">
              <a:spcBef>
                <a:spcPts val="1300"/>
              </a:spcBef>
              <a:buBlip>
                <a:blip r:embed="rId2"/>
              </a:buBlip>
              <a:defRPr sz="2365">
                <a:solidFill>
                  <a:srgbClr val="005493"/>
                </a:solidFill>
                <a:latin typeface="Arial Black"/>
                <a:ea typeface="Arial Black"/>
                <a:cs typeface="Arial Black"/>
                <a:sym typeface="Arial Black"/>
              </a:defRPr>
            </a:pPr>
            <a:r>
              <a:t>Vulnerability = P(attack results in damage | Countermeasures)</a:t>
            </a:r>
          </a:p>
          <a:p>
            <a:pPr marL="286702" indent="-286702" defTabSz="251206">
              <a:spcBef>
                <a:spcPts val="1300"/>
              </a:spcBef>
              <a:buBlip>
                <a:blip r:embed="rId2"/>
              </a:buBlip>
              <a:defRPr sz="2365">
                <a:solidFill>
                  <a:srgbClr val="005493"/>
                </a:solidFill>
                <a:latin typeface="Arial Black"/>
                <a:ea typeface="Arial Black"/>
                <a:cs typeface="Arial Black"/>
                <a:sym typeface="Arial Black"/>
              </a:defRPr>
            </a:pPr>
            <a:r>
              <a:t>Consequence = E (damage | Countermesures) </a:t>
            </a:r>
          </a:p>
        </p:txBody>
      </p:sp>
      <p:sp>
        <p:nvSpPr>
          <p:cNvPr id="258" name="Shape 258"/>
          <p:cNvSpPr/>
          <p:nvPr/>
        </p:nvSpPr>
        <p:spPr>
          <a:xfrm>
            <a:off x="301350" y="8375205"/>
            <a:ext cx="12221371" cy="1244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1300">
                <a:solidFill>
                  <a:srgbClr val="005493"/>
                </a:solidFill>
                <a:latin typeface="Arial Black"/>
                <a:ea typeface="Arial Black"/>
                <a:cs typeface="Arial Black"/>
                <a:sym typeface="Arial Black"/>
              </a:defRPr>
            </a:pPr>
            <a:r>
              <a:rPr dirty="0"/>
              <a:t>Sources : Risk Analysis, Vol. 22, N° 3, 2002. Fusion of Intelligence Information: A Bayesian Approach - Elisabeth Paté-Cornell, RAND - Center For Terrorism Risk Management Policy, 2005. </a:t>
            </a:r>
          </a:p>
          <a:p>
            <a:pPr algn="l">
              <a:defRPr sz="1300">
                <a:solidFill>
                  <a:srgbClr val="005493"/>
                </a:solidFill>
                <a:latin typeface="Arial Black"/>
                <a:ea typeface="Arial Black"/>
                <a:cs typeface="Arial Black"/>
                <a:sym typeface="Arial Black"/>
              </a:defRPr>
            </a:pPr>
            <a:r>
              <a:rPr dirty="0"/>
              <a:t>Estimating Terrorism Risk Stanford University, Department of Management Science &amp; Engineering, 2005. Risks of Terrorist Attacks, Probabilistic assessment and use of intelligent information - Elisabeth Paté-Cornell </a:t>
            </a:r>
          </a:p>
        </p:txBody>
      </p:sp>
    </p:spTree>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title"/>
          </p:nvPr>
        </p:nvSpPr>
        <p:spPr>
          <a:xfrm>
            <a:off x="660399" y="18827"/>
            <a:ext cx="10922001" cy="2378770"/>
          </a:xfrm>
          <a:prstGeom prst="rect">
            <a:avLst/>
          </a:prstGeom>
        </p:spPr>
        <p:txBody>
          <a:bodyPr/>
          <a:lstStyle/>
          <a:p>
            <a:pPr algn="ctr">
              <a:defRPr sz="6000">
                <a:solidFill>
                  <a:srgbClr val="005493"/>
                </a:solidFill>
                <a:latin typeface="Arial Black"/>
                <a:ea typeface="Arial Black"/>
                <a:cs typeface="Arial Black"/>
                <a:sym typeface="Arial Black"/>
              </a:defRPr>
            </a:pPr>
            <a:r>
              <a:rPr lang="nl-BE" dirty="0" smtClean="0"/>
              <a:t>Next steps</a:t>
            </a:r>
            <a:endParaRPr dirty="0"/>
          </a:p>
        </p:txBody>
      </p:sp>
      <p:sp>
        <p:nvSpPr>
          <p:cNvPr id="253" name="Shape 253"/>
          <p:cNvSpPr>
            <a:spLocks noGrp="1"/>
          </p:cNvSpPr>
          <p:nvPr>
            <p:ph type="body" idx="1"/>
          </p:nvPr>
        </p:nvSpPr>
        <p:spPr>
          <a:xfrm>
            <a:off x="660399" y="2397597"/>
            <a:ext cx="11684001" cy="6323522"/>
          </a:xfrm>
          <a:prstGeom prst="rect">
            <a:avLst/>
          </a:prstGeom>
        </p:spPr>
        <p:txBody>
          <a:bodyPr anchor="t"/>
          <a:lstStyle/>
          <a:p>
            <a:pPr marL="0" indent="0" algn="just" defTabSz="362204">
              <a:lnSpc>
                <a:spcPct val="150000"/>
              </a:lnSpc>
              <a:spcBef>
                <a:spcPts val="1900"/>
              </a:spcBef>
              <a:buSzTx/>
              <a:buNone/>
              <a:defRPr sz="3286"/>
            </a:pPr>
            <a:endParaRPr dirty="0"/>
          </a:p>
          <a:p>
            <a:pPr marL="275590" indent="-275590" algn="just" defTabSz="362204">
              <a:spcBef>
                <a:spcPts val="1900"/>
              </a:spcBef>
              <a:defRPr sz="3286">
                <a:solidFill>
                  <a:srgbClr val="005493"/>
                </a:solidFill>
                <a:latin typeface="Arial Black"/>
                <a:ea typeface="Arial Black"/>
                <a:cs typeface="Arial Black"/>
                <a:sym typeface="Arial Black"/>
              </a:defRPr>
            </a:pPr>
            <a:r>
              <a:rPr lang="nl-BE" dirty="0" smtClean="0"/>
              <a:t>Collect stakeholders requirements and formalize them in a ‘Product Requirements Document’ (</a:t>
            </a:r>
            <a:r>
              <a:rPr lang="nl-BE" u="sng" dirty="0" smtClean="0"/>
              <a:t>what</a:t>
            </a:r>
            <a:r>
              <a:rPr lang="nl-BE" dirty="0" smtClean="0"/>
              <a:t> is an ‘anti hostile drones solution’ ? ) </a:t>
            </a:r>
          </a:p>
          <a:p>
            <a:pPr marL="275590" indent="-275590" algn="just" defTabSz="362204">
              <a:spcBef>
                <a:spcPts val="1900"/>
              </a:spcBef>
              <a:defRPr sz="3286">
                <a:solidFill>
                  <a:srgbClr val="005493"/>
                </a:solidFill>
                <a:latin typeface="Arial Black"/>
                <a:ea typeface="Arial Black"/>
                <a:cs typeface="Arial Black"/>
                <a:sym typeface="Arial Black"/>
              </a:defRPr>
            </a:pPr>
            <a:r>
              <a:rPr lang="nl-BE" dirty="0" smtClean="0"/>
              <a:t>Architecture design and technical feasibility of the solution (</a:t>
            </a:r>
            <a:r>
              <a:rPr lang="nl-BE" u="sng" dirty="0" smtClean="0"/>
              <a:t>how</a:t>
            </a:r>
            <a:r>
              <a:rPr lang="nl-BE" dirty="0" smtClean="0"/>
              <a:t> to build it ?)</a:t>
            </a:r>
          </a:p>
          <a:p>
            <a:pPr marL="275590" indent="-275590" algn="just" defTabSz="362204">
              <a:spcBef>
                <a:spcPts val="1900"/>
              </a:spcBef>
              <a:defRPr sz="3286">
                <a:solidFill>
                  <a:srgbClr val="005493"/>
                </a:solidFill>
                <a:latin typeface="Arial Black"/>
                <a:ea typeface="Arial Black"/>
                <a:cs typeface="Arial Black"/>
                <a:sym typeface="Arial Black"/>
              </a:defRPr>
            </a:pPr>
            <a:r>
              <a:rPr lang="nl-BE" dirty="0" smtClean="0"/>
              <a:t>Financial aspects : Investments, operating costs and revenues  (Business case)</a:t>
            </a:r>
          </a:p>
          <a:p>
            <a:pPr marL="275590" indent="-275590" algn="just" defTabSz="362204">
              <a:spcBef>
                <a:spcPts val="1900"/>
              </a:spcBef>
              <a:defRPr sz="3286">
                <a:solidFill>
                  <a:srgbClr val="005493"/>
                </a:solidFill>
                <a:latin typeface="Arial Black"/>
                <a:ea typeface="Arial Black"/>
                <a:cs typeface="Arial Black"/>
                <a:sym typeface="Arial Black"/>
              </a:defRPr>
            </a:pPr>
            <a:r>
              <a:rPr lang="nl-BE" dirty="0" smtClean="0">
                <a:solidFill>
                  <a:srgbClr val="FF0000"/>
                </a:solidFill>
              </a:rPr>
              <a:t>Find public and private sector partners</a:t>
            </a:r>
          </a:p>
        </p:txBody>
      </p:sp>
      <p:pic>
        <p:nvPicPr>
          <p:cNvPr id="254" name="logo_SkyAngels (1).jpg"/>
          <p:cNvPicPr>
            <a:picLocks noChangeAspect="1"/>
          </p:cNvPicPr>
          <p:nvPr/>
        </p:nvPicPr>
        <p:blipFill>
          <a:blip r:embed="rId2">
            <a:extLst/>
          </a:blip>
          <a:stretch>
            <a:fillRect/>
          </a:stretch>
        </p:blipFill>
        <p:spPr>
          <a:xfrm>
            <a:off x="10876788" y="433746"/>
            <a:ext cx="1687146" cy="1548933"/>
          </a:xfrm>
          <a:prstGeom prst="rect">
            <a:avLst/>
          </a:prstGeom>
          <a:ln w="12700">
            <a:miter lim="400000"/>
          </a:ln>
        </p:spPr>
      </p:pic>
    </p:spTree>
    <p:extLst>
      <p:ext uri="{BB962C8B-B14F-4D97-AF65-F5344CB8AC3E}">
        <p14:creationId xmlns:p14="http://schemas.microsoft.com/office/powerpoint/2010/main" val="310269294"/>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ueprint">
  <a:themeElements>
    <a:clrScheme name="Blueprint">
      <a:dk1>
        <a:srgbClr val="AB7655"/>
      </a:dk1>
      <a:lt1>
        <a:srgbClr val="558AAB"/>
      </a:lt1>
      <a:dk2>
        <a:srgbClr val="53585F"/>
      </a:dk2>
      <a:lt2>
        <a:srgbClr val="DCDEE0"/>
      </a:lt2>
      <a:accent1>
        <a:srgbClr val="577198"/>
      </a:accent1>
      <a:accent2>
        <a:srgbClr val="59824B"/>
      </a:accent2>
      <a:accent3>
        <a:srgbClr val="B98F20"/>
      </a:accent3>
      <a:accent4>
        <a:srgbClr val="BF6322"/>
      </a:accent4>
      <a:accent5>
        <a:srgbClr val="902422"/>
      </a:accent5>
      <a:accent6>
        <a:srgbClr val="574170"/>
      </a:accent6>
      <a:hlink>
        <a:srgbClr val="0000FF"/>
      </a:hlink>
      <a:folHlink>
        <a:srgbClr val="FF00FF"/>
      </a:folHlink>
    </a:clrScheme>
    <a:fontScheme name="Blueprint">
      <a:majorFont>
        <a:latin typeface="Helvetica Neue Bold Condensed"/>
        <a:ea typeface="Helvetica Neue Bold Condensed"/>
        <a:cs typeface="Helvetica Neue Bold Condensed"/>
      </a:majorFont>
      <a:minorFont>
        <a:latin typeface="Helvetica Neue Light"/>
        <a:ea typeface="Helvetica Neue Light"/>
        <a:cs typeface="Helvetica Neue Light"/>
      </a:minorFont>
    </a:fontScheme>
    <a:fmtScheme name="Bluepri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DEDEDE"/>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ueprint">
  <a:themeElements>
    <a:clrScheme name="Blueprint">
      <a:dk1>
        <a:srgbClr val="000000"/>
      </a:dk1>
      <a:lt1>
        <a:srgbClr val="FFFFFF"/>
      </a:lt1>
      <a:dk2>
        <a:srgbClr val="53585F"/>
      </a:dk2>
      <a:lt2>
        <a:srgbClr val="DCDEE0"/>
      </a:lt2>
      <a:accent1>
        <a:srgbClr val="577198"/>
      </a:accent1>
      <a:accent2>
        <a:srgbClr val="59824B"/>
      </a:accent2>
      <a:accent3>
        <a:srgbClr val="B98F20"/>
      </a:accent3>
      <a:accent4>
        <a:srgbClr val="BF6322"/>
      </a:accent4>
      <a:accent5>
        <a:srgbClr val="902422"/>
      </a:accent5>
      <a:accent6>
        <a:srgbClr val="574170"/>
      </a:accent6>
      <a:hlink>
        <a:srgbClr val="0000FF"/>
      </a:hlink>
      <a:folHlink>
        <a:srgbClr val="FF00FF"/>
      </a:folHlink>
    </a:clrScheme>
    <a:fontScheme name="Blueprint">
      <a:majorFont>
        <a:latin typeface="Helvetica Neue Bold Condensed"/>
        <a:ea typeface="Helvetica Neue Bold Condensed"/>
        <a:cs typeface="Helvetica Neue Bold Condensed"/>
      </a:majorFont>
      <a:minorFont>
        <a:latin typeface="Helvetica Neue Light"/>
        <a:ea typeface="Helvetica Neue Light"/>
        <a:cs typeface="Helvetica Neue Light"/>
      </a:minorFont>
    </a:fontScheme>
    <a:fmtScheme name="Bluepri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DEDEDE"/>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58AAB"/>
            </a:solidFill>
            <a:effectLst/>
            <a:uFillTx/>
            <a:latin typeface="+mj-lt"/>
            <a:ea typeface="+mj-ea"/>
            <a:cs typeface="+mj-cs"/>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525</TotalTime>
  <Words>2227</Words>
  <Application>Microsoft Office PowerPoint</Application>
  <PresentationFormat>Aangepast</PresentationFormat>
  <Paragraphs>303</Paragraphs>
  <Slides>29</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29</vt:i4>
      </vt:variant>
    </vt:vector>
  </HeadingPairs>
  <TitlesOfParts>
    <vt:vector size="36" baseType="lpstr">
      <vt:lpstr>Arial</vt:lpstr>
      <vt:lpstr>Arial Black</vt:lpstr>
      <vt:lpstr>Helvetica</vt:lpstr>
      <vt:lpstr>Helvetica Neue</vt:lpstr>
      <vt:lpstr>Helvetica Neue Bold Condensed</vt:lpstr>
      <vt:lpstr>Helvetica Neue Light</vt:lpstr>
      <vt:lpstr>Blueprint</vt:lpstr>
      <vt:lpstr>Leading a terrorist attack with a drones swarm : Nightmare or reality ?  Drone demo dag voor veiligheidsdiensten  Zedelgem, 23 Rd November 2016</vt:lpstr>
      <vt:lpstr> Context </vt:lpstr>
      <vt:lpstr> Bayesian inference </vt:lpstr>
      <vt:lpstr> Risk Model</vt:lpstr>
      <vt:lpstr> Threat of an Attack </vt:lpstr>
      <vt:lpstr> Targets type </vt:lpstr>
      <vt:lpstr> Geographic area </vt:lpstr>
      <vt:lpstr> Time period </vt:lpstr>
      <vt:lpstr> Weapons type </vt:lpstr>
      <vt:lpstr> Means of delivery </vt:lpstr>
      <vt:lpstr> Some Realistic RPAS Attack Scenarios  </vt:lpstr>
      <vt:lpstr>  Attractivity for terrorists</vt:lpstr>
      <vt:lpstr> Signals</vt:lpstr>
      <vt:lpstr> Other Possible Attack Scenarii</vt:lpstr>
      <vt:lpstr> Countermeasures </vt:lpstr>
      <vt:lpstr> Countermeasures </vt:lpstr>
      <vt:lpstr> Detection : Radars </vt:lpstr>
      <vt:lpstr> Detection : Other technologies </vt:lpstr>
      <vt:lpstr> Classification : Cameras </vt:lpstr>
      <vt:lpstr> ’Good Drones’ identification</vt:lpstr>
      <vt:lpstr> Tracking : Video tracking </vt:lpstr>
      <vt:lpstr> Interception : RF Signals jamming </vt:lpstr>
      <vt:lpstr> Interception : GNSS Signals jamming </vt:lpstr>
      <vt:lpstr> Interception : GNSS Signals spoofing </vt:lpstr>
      <vt:lpstr> Interception : AA technologies  </vt:lpstr>
      <vt:lpstr> Interception : Other technologies  </vt:lpstr>
      <vt:lpstr> Approach proposed by SkyAngels</vt:lpstr>
      <vt:lpstr> The challenges for the authorities </vt:lpstr>
      <vt:lpstr>Next steps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a terrorist attack with a drones swarm : Nightmare or reality ?  Drone-Days, Brussels, 7 Th Mars 2016</dc:title>
  <dc:creator>Dormaels Arne</dc:creator>
  <cp:lastModifiedBy>Dormaels Arne</cp:lastModifiedBy>
  <cp:revision>59</cp:revision>
  <dcterms:modified xsi:type="dcterms:W3CDTF">2016-11-22T15:48:24Z</dcterms:modified>
</cp:coreProperties>
</file>