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81" r:id="rId1"/>
  </p:sldMasterIdLst>
  <p:notesMasterIdLst>
    <p:notesMasterId r:id="rId13"/>
  </p:notesMasterIdLst>
  <p:sldIdLst>
    <p:sldId id="256" r:id="rId2"/>
    <p:sldId id="264" r:id="rId3"/>
    <p:sldId id="258" r:id="rId4"/>
    <p:sldId id="259" r:id="rId5"/>
    <p:sldId id="265" r:id="rId6"/>
    <p:sldId id="260" r:id="rId7"/>
    <p:sldId id="267" r:id="rId8"/>
    <p:sldId id="262" r:id="rId9"/>
    <p:sldId id="268" r:id="rId10"/>
    <p:sldId id="261" r:id="rId11"/>
    <p:sldId id="263" r:id="rId12"/>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983" autoAdjust="0"/>
  </p:normalViewPr>
  <p:slideViewPr>
    <p:cSldViewPr>
      <p:cViewPr varScale="1">
        <p:scale>
          <a:sx n="111" d="100"/>
          <a:sy n="111" d="100"/>
        </p:scale>
        <p:origin x="174" y="1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80268434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9" name="Shape 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extLst>
      <p:ext uri="{BB962C8B-B14F-4D97-AF65-F5344CB8AC3E}">
        <p14:creationId xmlns:p14="http://schemas.microsoft.com/office/powerpoint/2010/main" val="3774399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1" name="Shape 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extLst>
      <p:ext uri="{BB962C8B-B14F-4D97-AF65-F5344CB8AC3E}">
        <p14:creationId xmlns:p14="http://schemas.microsoft.com/office/powerpoint/2010/main" val="2002571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1078816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71450"/>
            <a:ext cx="7772400" cy="3428999"/>
          </a:xfrm>
        </p:spPr>
        <p:txBody>
          <a:bodyPr anchor="ctr">
            <a:noAutofit/>
          </a:bodyPr>
          <a:lstStyle>
            <a:lvl1pPr>
              <a:lnSpc>
                <a:spcPct val="100000"/>
              </a:lnSpc>
              <a:defRPr sz="8800" spc="-80" baseline="0">
                <a:solidFill>
                  <a:schemeClr val="tx1"/>
                </a:solidFill>
              </a:defRPr>
            </a:lvl1pPr>
          </a:lstStyle>
          <a:p>
            <a:r>
              <a:rPr lang="nl-NL" smtClean="0"/>
              <a:t>Klik om de stijl te bewerken</a:t>
            </a:r>
            <a:endParaRPr lang="en-US" dirty="0"/>
          </a:p>
        </p:txBody>
      </p:sp>
      <p:sp>
        <p:nvSpPr>
          <p:cNvPr id="3" name="Subtitle 2"/>
          <p:cNvSpPr>
            <a:spLocks noGrp="1"/>
          </p:cNvSpPr>
          <p:nvPr>
            <p:ph type="subTitle" idx="1"/>
          </p:nvPr>
        </p:nvSpPr>
        <p:spPr>
          <a:xfrm>
            <a:off x="457200" y="3600450"/>
            <a:ext cx="6858000" cy="6858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3634740"/>
            <a:ext cx="142876" cy="1508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36347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Content Placeholder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457200" y="1085851"/>
            <a:ext cx="7772400" cy="3240881"/>
          </a:xfrm>
        </p:spPr>
        <p:txBody>
          <a:bodyPr anchor="ctr">
            <a:noAutofit/>
          </a:bodyPr>
          <a:lstStyle>
            <a:lvl1pPr algn="l">
              <a:lnSpc>
                <a:spcPct val="100000"/>
              </a:lnSpc>
              <a:defRPr sz="8800" b="0" cap="all" spc="-80" baseline="0">
                <a:solidFill>
                  <a:schemeClr val="tx1"/>
                </a:solidFill>
              </a:defRPr>
            </a:lvl1pPr>
          </a:lstStyle>
          <a:p>
            <a:r>
              <a:rPr lang="nl-NL" smtClean="0"/>
              <a:t>Klik om de stijl te bewerken</a:t>
            </a:r>
            <a:endParaRPr lang="en-US" dirty="0"/>
          </a:p>
        </p:txBody>
      </p:sp>
      <p:sp>
        <p:nvSpPr>
          <p:cNvPr id="3" name="Text Placeholder 2"/>
          <p:cNvSpPr>
            <a:spLocks noGrp="1"/>
          </p:cNvSpPr>
          <p:nvPr>
            <p:ph type="body" idx="1"/>
          </p:nvPr>
        </p:nvSpPr>
        <p:spPr>
          <a:xfrm>
            <a:off x="457200" y="171451"/>
            <a:ext cx="7772400" cy="8001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7" name="Date Placeholder 6"/>
          <p:cNvSpPr>
            <a:spLocks noGrp="1"/>
          </p:cNvSpPr>
          <p:nvPr>
            <p:ph type="dt" sz="half" idx="10"/>
          </p:nvPr>
        </p:nvSpPr>
        <p:spPr/>
        <p:txBody>
          <a:bodyPr/>
          <a:lstStyle/>
          <a:p>
            <a:endParaRPr lang="en-US" dirty="0"/>
          </a:p>
        </p:txBody>
      </p:sp>
      <p:sp>
        <p:nvSpPr>
          <p:cNvPr id="8" name="Slide Number Placeholder 7"/>
          <p:cNvSpPr>
            <a:spLocks noGrp="1"/>
          </p:cNvSpPr>
          <p:nvPr>
            <p:ph type="sldNum" sz="quarter" idx="11"/>
          </p:nvPr>
        </p:nvSpPr>
        <p:spPr/>
        <p:txBody>
          <a:body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Content Placeholder 2"/>
          <p:cNvSpPr>
            <a:spLocks noGrp="1"/>
          </p:cNvSpPr>
          <p:nvPr>
            <p:ph sz="half" idx="1"/>
          </p:nvPr>
        </p:nvSpPr>
        <p:spPr>
          <a:xfrm>
            <a:off x="1630680" y="1181101"/>
            <a:ext cx="329184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Content Placeholder 3"/>
          <p:cNvSpPr>
            <a:spLocks noGrp="1"/>
          </p:cNvSpPr>
          <p:nvPr>
            <p:ph sz="half" idx="2"/>
          </p:nvPr>
        </p:nvSpPr>
        <p:spPr>
          <a:xfrm>
            <a:off x="5090160" y="1181101"/>
            <a:ext cx="329184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smtClean="0"/>
              <a:t>Klik om de stijl te bewerken</a:t>
            </a:r>
            <a:endParaRPr lang="en-US"/>
          </a:p>
        </p:txBody>
      </p:sp>
      <p:sp>
        <p:nvSpPr>
          <p:cNvPr id="3" name="Text Placeholder 2"/>
          <p:cNvSpPr>
            <a:spLocks noGrp="1"/>
          </p:cNvSpPr>
          <p:nvPr>
            <p:ph type="body" idx="1"/>
          </p:nvPr>
        </p:nvSpPr>
        <p:spPr>
          <a:xfrm>
            <a:off x="1627632" y="1179576"/>
            <a:ext cx="3291840" cy="47982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Content Placeholder 3"/>
          <p:cNvSpPr>
            <a:spLocks noGrp="1"/>
          </p:cNvSpPr>
          <p:nvPr>
            <p:ph sz="half" idx="2"/>
          </p:nvPr>
        </p:nvSpPr>
        <p:spPr>
          <a:xfrm>
            <a:off x="1627632" y="1694525"/>
            <a:ext cx="3291840" cy="28803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Text Placeholder 4"/>
          <p:cNvSpPr>
            <a:spLocks noGrp="1"/>
          </p:cNvSpPr>
          <p:nvPr>
            <p:ph type="body" sz="quarter" idx="3"/>
          </p:nvPr>
        </p:nvSpPr>
        <p:spPr>
          <a:xfrm>
            <a:off x="5093208" y="1179576"/>
            <a:ext cx="3291840" cy="47982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nl-NL" smtClean="0"/>
              <a:t>Klik om de modelstijlen te bewerken</a:t>
            </a:r>
          </a:p>
        </p:txBody>
      </p:sp>
      <p:sp>
        <p:nvSpPr>
          <p:cNvPr id="6" name="Content Placeholder 5"/>
          <p:cNvSpPr>
            <a:spLocks noGrp="1"/>
          </p:cNvSpPr>
          <p:nvPr>
            <p:ph sz="quarter" idx="4"/>
          </p:nvPr>
        </p:nvSpPr>
        <p:spPr>
          <a:xfrm>
            <a:off x="5093208" y="1694525"/>
            <a:ext cx="3291840" cy="28803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00150"/>
            <a:ext cx="5111750" cy="33604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Text Placeholder 3"/>
          <p:cNvSpPr>
            <a:spLocks noGrp="1"/>
          </p:cNvSpPr>
          <p:nvPr>
            <p:ph type="body" sz="half" idx="2"/>
          </p:nvPr>
        </p:nvSpPr>
        <p:spPr>
          <a:xfrm>
            <a:off x="457201" y="1200150"/>
            <a:ext cx="3008313" cy="336042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
        <p:nvSpPr>
          <p:cNvPr id="8" name="Title 7"/>
          <p:cNvSpPr>
            <a:spLocks noGrp="1"/>
          </p:cNvSpPr>
          <p:nvPr>
            <p:ph type="title"/>
          </p:nvPr>
        </p:nvSpPr>
        <p:spPr/>
        <p:txBody>
          <a:bodyPr/>
          <a:lstStyle/>
          <a:p>
            <a:r>
              <a:rPr lang="nl-NL" smtClean="0"/>
              <a:t>Klik om de stijl te bewerken</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9" name="Rectangle 8"/>
          <p:cNvSpPr/>
          <p:nvPr/>
        </p:nvSpPr>
        <p:spPr>
          <a:xfrm>
            <a:off x="9001124" y="3634740"/>
            <a:ext cx="142876" cy="1508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363474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en-US"/>
          </a:p>
        </p:txBody>
      </p:sp>
      <p:sp>
        <p:nvSpPr>
          <p:cNvPr id="4" name="Text Placeholder 3"/>
          <p:cNvSpPr>
            <a:spLocks noGrp="1"/>
          </p:cNvSpPr>
          <p:nvPr>
            <p:ph type="body" sz="half" idx="2"/>
          </p:nvPr>
        </p:nvSpPr>
        <p:spPr>
          <a:xfrm>
            <a:off x="457200" y="4286250"/>
            <a:ext cx="8153400" cy="3429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
        <p:nvSpPr>
          <p:cNvPr id="8" name="Title 7"/>
          <p:cNvSpPr>
            <a:spLocks noGrp="1"/>
          </p:cNvSpPr>
          <p:nvPr>
            <p:ph type="title"/>
          </p:nvPr>
        </p:nvSpPr>
        <p:spPr>
          <a:xfrm>
            <a:off x="457200" y="3714750"/>
            <a:ext cx="8153400" cy="571500"/>
          </a:xfrm>
        </p:spPr>
        <p:txBody>
          <a:bodyPr anchor="t">
            <a:normAutofit/>
          </a:bodyPr>
          <a:lstStyle>
            <a:lvl1pPr>
              <a:defRPr sz="3200"/>
            </a:lvl1pPr>
          </a:lstStyle>
          <a:p>
            <a:r>
              <a:rPr lang="nl-NL" smtClean="0"/>
              <a:t>Klik om de stijl te bewerken</a:t>
            </a:r>
            <a:endParaRPr lang="en-US" dirty="0"/>
          </a:p>
        </p:txBody>
      </p:sp>
      <p:sp>
        <p:nvSpPr>
          <p:cNvPr id="10" name="Rectangle 9"/>
          <p:cNvSpPr/>
          <p:nvPr/>
        </p:nvSpPr>
        <p:spPr>
          <a:xfrm>
            <a:off x="9001124" y="0"/>
            <a:ext cx="142876" cy="36347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Vertical Text Placeholder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nl-NL" smtClean="0"/>
              <a:t>Klik om de stijl te bewerken</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311702" y="445026"/>
            <a:ext cx="8520599" cy="572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7" name="Shape 17"/>
          <p:cNvSpPr txBox="1">
            <a:spLocks noGrp="1"/>
          </p:cNvSpPr>
          <p:nvPr>
            <p:ph type="body" idx="1"/>
          </p:nvPr>
        </p:nvSpPr>
        <p:spPr>
          <a:xfrm>
            <a:off x="311702" y="1152475"/>
            <a:ext cx="8520599" cy="34164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sldNum" idx="12"/>
          </p:nvPr>
        </p:nvSpPr>
        <p:spPr>
          <a:xfrm>
            <a:off x="8472459"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nl"/>
              <a:t>‹nr.›</a:t>
            </a:fld>
            <a:endParaRPr lang="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4539"/>
            <a:ext cx="5791200" cy="1028700"/>
          </a:xfrm>
          <a:prstGeom prst="rect">
            <a:avLst/>
          </a:prstGeom>
        </p:spPr>
        <p:txBody>
          <a:bodyPr vert="horz" lIns="91440" tIns="45720" rIns="91440" bIns="45720" rtlCol="0" anchor="b">
            <a:normAutofit/>
          </a:bodyPr>
          <a:lstStyle/>
          <a:p>
            <a:r>
              <a:rPr lang="nl-NL" smtClean="0"/>
              <a:t>Klik om de stijl te bewerken</a:t>
            </a:r>
            <a:endParaRPr lang="en-US" dirty="0"/>
          </a:p>
        </p:txBody>
      </p:sp>
      <p:sp>
        <p:nvSpPr>
          <p:cNvPr id="3" name="Text Placeholder 2"/>
          <p:cNvSpPr>
            <a:spLocks noGrp="1"/>
          </p:cNvSpPr>
          <p:nvPr>
            <p:ph type="body" idx="1"/>
          </p:nvPr>
        </p:nvSpPr>
        <p:spPr>
          <a:xfrm>
            <a:off x="457200" y="1314451"/>
            <a:ext cx="7620000" cy="3280172"/>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2"/>
          </p:nvPr>
        </p:nvSpPr>
        <p:spPr>
          <a:xfrm>
            <a:off x="457200" y="4629151"/>
            <a:ext cx="3429000" cy="228600"/>
          </a:xfrm>
          <a:prstGeom prst="rect">
            <a:avLst/>
          </a:prstGeom>
        </p:spPr>
        <p:txBody>
          <a:bodyPr vert="horz" lIns="91440" tIns="45720" rIns="91440" bIns="0" rtlCol="0" anchor="b"/>
          <a:lstStyle>
            <a:lvl1pPr algn="l">
              <a:defRPr sz="1000">
                <a:solidFill>
                  <a:schemeClr val="tx1"/>
                </a:solidFill>
              </a:defRPr>
            </a:lvl1pPr>
          </a:lstStyle>
          <a:p>
            <a:endParaRPr lang="en-US" dirty="0"/>
          </a:p>
        </p:txBody>
      </p:sp>
      <p:sp>
        <p:nvSpPr>
          <p:cNvPr id="5" name="Footer Placeholder 4"/>
          <p:cNvSpPr>
            <a:spLocks noGrp="1"/>
          </p:cNvSpPr>
          <p:nvPr>
            <p:ph type="ftr" sz="quarter" idx="3"/>
          </p:nvPr>
        </p:nvSpPr>
        <p:spPr>
          <a:xfrm>
            <a:off x="457200" y="4869657"/>
            <a:ext cx="3429000" cy="212884"/>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391843" y="4368483"/>
            <a:ext cx="986791" cy="365125"/>
          </a:xfrm>
          <a:prstGeom prst="rect">
            <a:avLst/>
          </a:prstGeom>
        </p:spPr>
        <p:txBody>
          <a:bodyPr vert="horz" lIns="91440" tIns="45720" rIns="91440" bIns="45720" rtlCol="0" anchor="ctr"/>
          <a:lstStyle>
            <a:lvl1pPr algn="l">
              <a:defRPr sz="2400" b="1">
                <a:solidFill>
                  <a:schemeClr val="tx2"/>
                </a:solidFill>
              </a:defRPr>
            </a:lvl1pPr>
          </a:lstStyle>
          <a:p>
            <a:pPr algn="r">
              <a:spcBef>
                <a:spcPts val="0"/>
              </a:spcBef>
              <a:buNone/>
            </a:pPr>
            <a:fld id="{00000000-1234-1234-1234-123412341234}" type="slidenum">
              <a:rPr lang="nl" sz="1000" smtClean="0">
                <a:solidFill>
                  <a:schemeClr val="dk2"/>
                </a:solidFill>
              </a:rPr>
              <a:t>‹nr.›</a:t>
            </a:fld>
            <a:endParaRPr lang="nl" sz="1000">
              <a:solidFill>
                <a:schemeClr val="dk2"/>
              </a:solidFill>
            </a:endParaRPr>
          </a:p>
        </p:txBody>
      </p:sp>
      <p:sp>
        <p:nvSpPr>
          <p:cNvPr id="7" name="Rectangle 6"/>
          <p:cNvSpPr/>
          <p:nvPr/>
        </p:nvSpPr>
        <p:spPr>
          <a:xfrm>
            <a:off x="9001124" y="0"/>
            <a:ext cx="142876" cy="1028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028700"/>
            <a:ext cx="142876" cy="411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p:hf sldNum="0" hdr="0" ftr="0" dt="0"/>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Shape 50"/>
          <p:cNvSpPr txBox="1">
            <a:spLocks noGrp="1"/>
          </p:cNvSpPr>
          <p:nvPr>
            <p:ph type="ctrTitle"/>
          </p:nvPr>
        </p:nvSpPr>
        <p:spPr>
          <a:prstGeom prst="rect">
            <a:avLst/>
          </a:prstGeom>
        </p:spPr>
        <p:txBody>
          <a:bodyPr lIns="91425" tIns="91425" rIns="91425" bIns="91425" anchor="b" anchorCtr="0">
            <a:noAutofit/>
          </a:bodyPr>
          <a:lstStyle/>
          <a:p>
            <a:pPr>
              <a:spcBef>
                <a:spcPts val="0"/>
              </a:spcBef>
              <a:buNone/>
            </a:pPr>
            <a:endParaRPr dirty="0"/>
          </a:p>
        </p:txBody>
      </p:sp>
      <p:sp>
        <p:nvSpPr>
          <p:cNvPr id="51" name="Shape 51"/>
          <p:cNvSpPr txBox="1">
            <a:spLocks noGrp="1"/>
          </p:cNvSpPr>
          <p:nvPr>
            <p:ph type="subTitle" idx="1"/>
          </p:nvPr>
        </p:nvSpPr>
        <p:spPr>
          <a:prstGeom prst="rect">
            <a:avLst/>
          </a:prstGeom>
        </p:spPr>
        <p:txBody>
          <a:bodyPr lIns="91425" tIns="91425" rIns="91425" bIns="91425" anchor="t" anchorCtr="0">
            <a:noAutofit/>
          </a:bodyPr>
          <a:lstStyle/>
          <a:p>
            <a:pPr>
              <a:spcBef>
                <a:spcPts val="0"/>
              </a:spcBef>
              <a:buNone/>
            </a:pPr>
            <a:endParaRPr dirty="0"/>
          </a:p>
        </p:txBody>
      </p:sp>
      <p:pic>
        <p:nvPicPr>
          <p:cNvPr id="52" name="Shape 52"/>
          <p:cNvPicPr preferRelativeResize="0"/>
          <p:nvPr/>
        </p:nvPicPr>
        <p:blipFill>
          <a:blip r:embed="rId3">
            <a:alphaModFix/>
          </a:blip>
          <a:stretch>
            <a:fillRect/>
          </a:stretch>
        </p:blipFill>
        <p:spPr>
          <a:xfrm>
            <a:off x="0" y="0"/>
            <a:ext cx="9693049" cy="5269699"/>
          </a:xfrm>
          <a:prstGeom prst="rect">
            <a:avLst/>
          </a:prstGeom>
          <a:noFill/>
          <a:ln>
            <a:noFill/>
          </a:ln>
        </p:spPr>
      </p:pic>
      <p:pic>
        <p:nvPicPr>
          <p:cNvPr id="53" name="Shape 53"/>
          <p:cNvPicPr preferRelativeResize="0"/>
          <p:nvPr/>
        </p:nvPicPr>
        <p:blipFill>
          <a:blip r:embed="rId4">
            <a:alphaModFix/>
          </a:blip>
          <a:stretch>
            <a:fillRect/>
          </a:stretch>
        </p:blipFill>
        <p:spPr>
          <a:xfrm>
            <a:off x="6805306" y="3811767"/>
            <a:ext cx="1008475" cy="1145999"/>
          </a:xfrm>
          <a:prstGeom prst="rect">
            <a:avLst/>
          </a:prstGeom>
          <a:noFill/>
          <a:ln>
            <a:noFill/>
          </a:ln>
        </p:spPr>
      </p:pic>
      <p:pic>
        <p:nvPicPr>
          <p:cNvPr id="54" name="Shape 54"/>
          <p:cNvPicPr preferRelativeResize="0"/>
          <p:nvPr/>
        </p:nvPicPr>
        <p:blipFill>
          <a:blip r:embed="rId5">
            <a:alphaModFix/>
          </a:blip>
          <a:stretch>
            <a:fillRect/>
          </a:stretch>
        </p:blipFill>
        <p:spPr>
          <a:xfrm>
            <a:off x="7893877" y="3811775"/>
            <a:ext cx="1008472" cy="1146000"/>
          </a:xfrm>
          <a:prstGeom prst="rect">
            <a:avLst/>
          </a:prstGeom>
          <a:noFill/>
          <a:ln>
            <a:noFill/>
          </a:ln>
        </p:spPr>
      </p:pic>
      <p:sp>
        <p:nvSpPr>
          <p:cNvPr id="55" name="Shape 55"/>
          <p:cNvSpPr txBox="1"/>
          <p:nvPr/>
        </p:nvSpPr>
        <p:spPr>
          <a:xfrm>
            <a:off x="741675" y="240800"/>
            <a:ext cx="28800" cy="28800"/>
          </a:xfrm>
          <a:prstGeom prst="rect">
            <a:avLst/>
          </a:prstGeom>
          <a:noFill/>
          <a:ln>
            <a:noFill/>
          </a:ln>
        </p:spPr>
        <p:txBody>
          <a:bodyPr lIns="91425" tIns="91425" rIns="91425" bIns="91425" anchor="t" anchorCtr="0">
            <a:noAutofit/>
          </a:bodyPr>
          <a:lstStyle/>
          <a:p>
            <a:pPr>
              <a:spcBef>
                <a:spcPts val="0"/>
              </a:spcBef>
              <a:buNone/>
            </a:pPr>
            <a:endParaRPr dirty="0"/>
          </a:p>
        </p:txBody>
      </p:sp>
      <p:sp>
        <p:nvSpPr>
          <p:cNvPr id="56" name="Shape 56"/>
          <p:cNvSpPr txBox="1"/>
          <p:nvPr/>
        </p:nvSpPr>
        <p:spPr>
          <a:xfrm>
            <a:off x="6727652" y="3082330"/>
            <a:ext cx="2326199" cy="667499"/>
          </a:xfrm>
          <a:prstGeom prst="rect">
            <a:avLst/>
          </a:prstGeom>
          <a:noFill/>
          <a:ln>
            <a:noFill/>
          </a:ln>
        </p:spPr>
        <p:txBody>
          <a:bodyPr lIns="91425" tIns="91425" rIns="91425" bIns="91425" anchor="t" anchorCtr="0">
            <a:noAutofit/>
          </a:bodyPr>
          <a:lstStyle/>
          <a:p>
            <a:pPr rtl="0">
              <a:spcBef>
                <a:spcPts val="0"/>
              </a:spcBef>
              <a:buNone/>
            </a:pPr>
            <a:r>
              <a:rPr lang="nl">
                <a:latin typeface="Times New Roman"/>
                <a:ea typeface="Times New Roman"/>
                <a:cs typeface="Times New Roman"/>
                <a:sym typeface="Times New Roman"/>
              </a:rPr>
              <a:t>Kandidaat: Marnix Deroo</a:t>
            </a:r>
          </a:p>
          <a:p>
            <a:pPr>
              <a:spcBef>
                <a:spcPts val="0"/>
              </a:spcBef>
              <a:buNone/>
            </a:pPr>
            <a:r>
              <a:rPr lang="nl">
                <a:latin typeface="Times New Roman"/>
                <a:ea typeface="Times New Roman"/>
                <a:cs typeface="Times New Roman"/>
                <a:sym typeface="Times New Roman"/>
              </a:rPr>
              <a:t>Promotor: Nicolas Lewyckyj</a:t>
            </a:r>
          </a:p>
        </p:txBody>
      </p:sp>
    </p:spTree>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411510"/>
            <a:ext cx="8820472" cy="572699"/>
          </a:xfrm>
        </p:spPr>
        <p:txBody>
          <a:bodyPr>
            <a:normAutofit fontScale="90000"/>
          </a:bodyPr>
          <a:lstStyle/>
          <a:p>
            <a:r>
              <a:rPr lang="nl-BE" dirty="0" smtClean="0"/>
              <a:t>Probleemstelling</a:t>
            </a:r>
            <a:endParaRPr lang="nl-BE" dirty="0"/>
          </a:p>
        </p:txBody>
      </p:sp>
      <p:sp>
        <p:nvSpPr>
          <p:cNvPr id="3" name="Tijdelijke aanduiding voor tekst 2"/>
          <p:cNvSpPr>
            <a:spLocks noGrp="1"/>
          </p:cNvSpPr>
          <p:nvPr>
            <p:ph type="body" idx="1"/>
          </p:nvPr>
        </p:nvSpPr>
        <p:spPr>
          <a:xfrm>
            <a:off x="311702" y="1152474"/>
            <a:ext cx="8832298" cy="3991025"/>
          </a:xfrm>
        </p:spPr>
        <p:txBody>
          <a:bodyPr>
            <a:normAutofit/>
          </a:bodyPr>
          <a:lstStyle/>
          <a:p>
            <a:r>
              <a:rPr lang="nl-BE" dirty="0" smtClean="0"/>
              <a:t>De kubusgedachte en helikoptervisie tijdens de verkenning houdt  soms risico’s in voor de hulpverlener en de beeldvorming strookt achteraf gezien niet altijd met de realiteit.</a:t>
            </a:r>
          </a:p>
          <a:p>
            <a:endParaRPr lang="nl-BE" dirty="0" smtClean="0"/>
          </a:p>
          <a:p>
            <a:r>
              <a:rPr lang="nl-BE" dirty="0" smtClean="0"/>
              <a:t>Informatievergaring en beeldvorming zijn dynamisch en veranderen soms de besluitvorming in positieve of negatieve zin.</a:t>
            </a:r>
          </a:p>
          <a:p>
            <a:endParaRPr lang="nl-BE" dirty="0"/>
          </a:p>
          <a:p>
            <a:r>
              <a:rPr lang="nl-BE" dirty="0" smtClean="0"/>
              <a:t>Een goed overzicht bewaren op een snelle en efficiënte manier is één van de sleutels die een deur openen naar een geslaagde interventie.</a:t>
            </a:r>
          </a:p>
          <a:p>
            <a:endParaRPr lang="nl-BE" dirty="0"/>
          </a:p>
          <a:p>
            <a:endParaRPr lang="nl-BE" dirty="0"/>
          </a:p>
        </p:txBody>
      </p:sp>
    </p:spTree>
    <p:extLst>
      <p:ext uri="{BB962C8B-B14F-4D97-AF65-F5344CB8AC3E}">
        <p14:creationId xmlns:p14="http://schemas.microsoft.com/office/powerpoint/2010/main" val="340767632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539552" y="483518"/>
            <a:ext cx="7992888" cy="572699"/>
          </a:xfrm>
          <a:prstGeom prst="rect">
            <a:avLst/>
          </a:prstGeom>
        </p:spPr>
        <p:txBody>
          <a:bodyPr lIns="91425" tIns="91425" rIns="91425" bIns="91425" anchor="t" anchorCtr="0">
            <a:noAutofit/>
          </a:bodyPr>
          <a:lstStyle/>
          <a:p>
            <a:pPr>
              <a:spcBef>
                <a:spcPts val="0"/>
              </a:spcBef>
              <a:buNone/>
            </a:pPr>
            <a:r>
              <a:rPr lang="nl-BE" sz="3200" b="1" dirty="0" smtClean="0">
                <a:cs typeface="Times New Roman" panose="02020603050405020304" pitchFamily="18" charset="0"/>
              </a:rPr>
              <a:t>Onderzoeksvraag</a:t>
            </a:r>
            <a:endParaRPr sz="2800" dirty="0">
              <a:latin typeface="Times New Roman" panose="02020603050405020304" pitchFamily="18" charset="0"/>
              <a:cs typeface="Times New Roman" panose="02020603050405020304" pitchFamily="18" charset="0"/>
            </a:endParaRPr>
          </a:p>
        </p:txBody>
      </p:sp>
      <p:sp>
        <p:nvSpPr>
          <p:cNvPr id="68" name="Shape 68"/>
          <p:cNvSpPr txBox="1">
            <a:spLocks noGrp="1"/>
          </p:cNvSpPr>
          <p:nvPr>
            <p:ph type="body" idx="1"/>
          </p:nvPr>
        </p:nvSpPr>
        <p:spPr>
          <a:xfrm>
            <a:off x="539552" y="1203598"/>
            <a:ext cx="7920880" cy="3168352"/>
          </a:xfrm>
          <a:prstGeom prst="rect">
            <a:avLst/>
          </a:prstGeom>
        </p:spPr>
        <p:txBody>
          <a:bodyPr lIns="91425" tIns="91425" rIns="91425" bIns="91425" anchor="t" anchorCtr="0">
            <a:noAutofit/>
          </a:bodyPr>
          <a:lstStyle/>
          <a:p>
            <a:pPr algn="just">
              <a:spcBef>
                <a:spcPts val="0"/>
              </a:spcBef>
              <a:buNone/>
            </a:pPr>
            <a:r>
              <a:rPr lang="nl-BE" sz="2000" dirty="0" smtClean="0">
                <a:cs typeface="Times New Roman" panose="02020603050405020304" pitchFamily="18" charset="0"/>
              </a:rPr>
              <a:t>Kan een RPAS een meerwaarde bieden bij een veilige, adequate en accurate toepassing van het IBOBBO model in functie van de organisatie en het verder verloop van een noodsituatie? </a:t>
            </a:r>
          </a:p>
          <a:p>
            <a:pPr algn="just">
              <a:spcBef>
                <a:spcPts val="0"/>
              </a:spcBef>
              <a:buNone/>
            </a:pPr>
            <a:endParaRPr lang="nl-BE" sz="2000" dirty="0">
              <a:cs typeface="Times New Roman" panose="02020603050405020304" pitchFamily="18" charset="0"/>
            </a:endParaRPr>
          </a:p>
          <a:p>
            <a:pPr algn="just">
              <a:spcBef>
                <a:spcPts val="0"/>
              </a:spcBef>
              <a:buNone/>
            </a:pPr>
            <a:r>
              <a:rPr lang="nl-BE" sz="2000" dirty="0" smtClean="0">
                <a:cs typeface="Times New Roman" panose="02020603050405020304" pitchFamily="18" charset="0"/>
              </a:rPr>
              <a:t>Staan de inspanningen die geleverd worden door het implementeren van een RPAS, meer bepaald voor wat natuurrampen betreft, in verhouding tot de output, met als case de wateroverlast die mijn gemeente getroffen heeft op 4 juli 2005 en 28 juli 2014?</a:t>
            </a:r>
            <a:endParaRPr sz="2000" dirty="0">
              <a:cs typeface="Times New Roman" panose="02020603050405020304" pitchFamily="18"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8">
                                            <p:txEl>
                                              <p:pRg st="2" end="2"/>
                                            </p:txEl>
                                          </p:spTgt>
                                        </p:tgtEl>
                                        <p:attrNameLst>
                                          <p:attrName>style.visibility</p:attrName>
                                        </p:attrNameLst>
                                      </p:cBhvr>
                                      <p:to>
                                        <p:strVal val="visible"/>
                                      </p:to>
                                    </p:set>
                                    <p:animEffect transition="in" filter="barn(inVertical)">
                                      <p:cBhvr>
                                        <p:cTn id="7" dur="500"/>
                                        <p:tgtEl>
                                          <p:spTgt spid="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673737" y="627533"/>
            <a:ext cx="7776864" cy="584775"/>
          </a:xfrm>
          <a:prstGeom prst="rect">
            <a:avLst/>
          </a:prstGeom>
          <a:solidFill>
            <a:srgbClr val="FFFF00"/>
          </a:solidFill>
          <a:ln w="38100">
            <a:solidFill>
              <a:srgbClr val="FF0000"/>
            </a:solidFill>
          </a:ln>
        </p:spPr>
        <p:txBody>
          <a:bodyPr wrap="square" rtlCol="0">
            <a:spAutoFit/>
          </a:bodyPr>
          <a:lstStyle/>
          <a:p>
            <a:pPr marL="457200" indent="-457200">
              <a:buFont typeface="Wingdings" panose="05000000000000000000" pitchFamily="2" charset="2"/>
              <a:buChar char="Ø"/>
            </a:pPr>
            <a:r>
              <a:rPr lang="nl-BE" sz="3200" dirty="0" smtClean="0"/>
              <a:t>RPAS:  Remote </a:t>
            </a:r>
            <a:r>
              <a:rPr lang="nl-BE" sz="3200" dirty="0" err="1" smtClean="0"/>
              <a:t>Piloted</a:t>
            </a:r>
            <a:r>
              <a:rPr lang="nl-BE" sz="3200" dirty="0" smtClean="0"/>
              <a:t> Aircraft System</a:t>
            </a:r>
          </a:p>
        </p:txBody>
      </p:sp>
      <p:pic>
        <p:nvPicPr>
          <p:cNvPr id="6" name="Afbeelding 5" descr="Drone van de civiele bescherming"/>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563638"/>
            <a:ext cx="2304256" cy="2088232"/>
          </a:xfrm>
          <a:prstGeom prst="rect">
            <a:avLst/>
          </a:prstGeom>
          <a:noFill/>
          <a:ln>
            <a:noFill/>
          </a:ln>
        </p:spPr>
      </p:pic>
      <p:pic>
        <p:nvPicPr>
          <p:cNvPr id="7" name="Afbeelding 6"/>
          <p:cNvPicPr/>
          <p:nvPr/>
        </p:nvPicPr>
        <p:blipFill>
          <a:blip r:embed="rId3">
            <a:extLst>
              <a:ext uri="{28A0092B-C50C-407E-A947-70E740481C1C}">
                <a14:useLocalDpi xmlns:a14="http://schemas.microsoft.com/office/drawing/2010/main" val="0"/>
              </a:ext>
            </a:extLst>
          </a:blip>
          <a:srcRect/>
          <a:stretch>
            <a:fillRect/>
          </a:stretch>
        </p:blipFill>
        <p:spPr bwMode="auto">
          <a:xfrm>
            <a:off x="4644007" y="1491630"/>
            <a:ext cx="3168575" cy="1806758"/>
          </a:xfrm>
          <a:prstGeom prst="rect">
            <a:avLst/>
          </a:prstGeom>
          <a:noFill/>
          <a:ln>
            <a:noFill/>
          </a:ln>
        </p:spPr>
      </p:pic>
      <p:sp>
        <p:nvSpPr>
          <p:cNvPr id="4" name="Tekstvak 3"/>
          <p:cNvSpPr txBox="1"/>
          <p:nvPr/>
        </p:nvSpPr>
        <p:spPr>
          <a:xfrm>
            <a:off x="683568" y="3507853"/>
            <a:ext cx="7776864" cy="1200329"/>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nl-BE" sz="2400" b="1" dirty="0" smtClean="0"/>
              <a:t>Het is een onbemand erkend luchtvaartuig dat wordt bestuurd door een gecertificeerd piloot op afstand via een grondcontrolestation</a:t>
            </a:r>
            <a:r>
              <a:rPr lang="nl-BE" dirty="0" smtClean="0"/>
              <a:t>.</a:t>
            </a:r>
            <a:endParaRPr lang="nl-BE" dirty="0"/>
          </a:p>
        </p:txBody>
      </p:sp>
    </p:spTree>
    <p:extLst>
      <p:ext uri="{BB962C8B-B14F-4D97-AF65-F5344CB8AC3E}">
        <p14:creationId xmlns:p14="http://schemas.microsoft.com/office/powerpoint/2010/main" val="72171065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9"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3"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240511" y="411510"/>
            <a:ext cx="8075905" cy="461665"/>
          </a:xfrm>
          <a:prstGeom prst="rect">
            <a:avLst/>
          </a:prstGeom>
          <a:solidFill>
            <a:schemeClr val="accent1">
              <a:lumMod val="20000"/>
              <a:lumOff val="80000"/>
            </a:schemeClr>
          </a:solidFill>
        </p:spPr>
        <p:txBody>
          <a:bodyPr wrap="square" rtlCol="0">
            <a:spAutoFit/>
          </a:bodyPr>
          <a:lstStyle/>
          <a:p>
            <a:pPr algn="ctr"/>
            <a:r>
              <a:rPr lang="nl-BE" sz="2400" b="1" dirty="0" smtClean="0">
                <a:latin typeface="Times New Roman" panose="02020603050405020304" pitchFamily="18" charset="0"/>
                <a:cs typeface="Times New Roman" panose="02020603050405020304" pitchFamily="18" charset="0"/>
              </a:rPr>
              <a:t>Toepassingsmogelijkheden bij noodsituaties als watersnood</a:t>
            </a:r>
            <a:endParaRPr lang="nl-BE" sz="2400" b="1" dirty="0">
              <a:latin typeface="Times New Roman" panose="02020603050405020304" pitchFamily="18" charset="0"/>
              <a:cs typeface="Times New Roman" panose="02020603050405020304" pitchFamily="18" charset="0"/>
            </a:endParaRPr>
          </a:p>
        </p:txBody>
      </p:sp>
      <p:sp>
        <p:nvSpPr>
          <p:cNvPr id="3" name="Tekstvak 2"/>
          <p:cNvSpPr txBox="1"/>
          <p:nvPr/>
        </p:nvSpPr>
        <p:spPr>
          <a:xfrm>
            <a:off x="240511" y="1131590"/>
            <a:ext cx="8075905" cy="369332"/>
          </a:xfrm>
          <a:prstGeom prst="rect">
            <a:avLst/>
          </a:prstGeom>
          <a:solidFill>
            <a:schemeClr val="accent3">
              <a:lumMod val="60000"/>
              <a:lumOff val="40000"/>
            </a:schemeClr>
          </a:solidFill>
          <a:ln w="38100">
            <a:solidFill>
              <a:srgbClr val="00B0F0"/>
            </a:solidFill>
          </a:ln>
        </p:spPr>
        <p:txBody>
          <a:bodyPr wrap="square" rtlCol="0">
            <a:spAutoFit/>
          </a:bodyPr>
          <a:lstStyle/>
          <a:p>
            <a:pPr algn="ctr"/>
            <a:r>
              <a:rPr lang="nl-BE" sz="1800" dirty="0" smtClean="0">
                <a:latin typeface="Times New Roman" panose="02020603050405020304" pitchFamily="18" charset="0"/>
                <a:cs typeface="Times New Roman" panose="02020603050405020304" pitchFamily="18" charset="0"/>
              </a:rPr>
              <a:t>Informatievergaring                                 Beeldvorming                                Opvolging</a:t>
            </a:r>
            <a:endParaRPr lang="nl-BE" sz="1800" dirty="0">
              <a:latin typeface="Times New Roman" panose="02020603050405020304" pitchFamily="18" charset="0"/>
              <a:cs typeface="Times New Roman" panose="02020603050405020304" pitchFamily="18" charset="0"/>
            </a:endParaRPr>
          </a:p>
        </p:txBody>
      </p:sp>
      <p:sp>
        <p:nvSpPr>
          <p:cNvPr id="5" name="Tekstvak 4"/>
          <p:cNvSpPr txBox="1"/>
          <p:nvPr/>
        </p:nvSpPr>
        <p:spPr>
          <a:xfrm>
            <a:off x="240510" y="1672842"/>
            <a:ext cx="8075905" cy="304698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38100">
            <a:noFill/>
          </a:ln>
        </p:spPr>
        <p:txBody>
          <a:bodyPr wrap="square" rtlCol="0">
            <a:spAutoFit/>
          </a:bodyPr>
          <a:lstStyle/>
          <a:p>
            <a:r>
              <a:rPr lang="nl-BE" sz="2000" b="1" dirty="0" smtClean="0">
                <a:latin typeface="Times New Roman" panose="02020603050405020304" pitchFamily="18" charset="0"/>
                <a:cs typeface="Times New Roman" panose="02020603050405020304" pitchFamily="18" charset="0"/>
              </a:rPr>
              <a:t>Beeldmateriaal				       Berijdbare </a:t>
            </a:r>
            <a:r>
              <a:rPr lang="nl-BE" sz="2000" b="1" dirty="0">
                <a:latin typeface="Times New Roman" panose="02020603050405020304" pitchFamily="18" charset="0"/>
                <a:cs typeface="Times New Roman" panose="02020603050405020304" pitchFamily="18" charset="0"/>
              </a:rPr>
              <a:t>toegangswegen</a:t>
            </a:r>
            <a:r>
              <a:rPr lang="nl-BE" sz="1600" b="1" dirty="0" smtClean="0">
                <a:latin typeface="Times New Roman" panose="02020603050405020304" pitchFamily="18" charset="0"/>
                <a:cs typeface="Times New Roman" panose="02020603050405020304" pitchFamily="18" charset="0"/>
              </a:rPr>
              <a:t>		Milieuverontreiniging</a:t>
            </a:r>
          </a:p>
          <a:p>
            <a:r>
              <a:rPr lang="nl-BE" sz="1600" b="1" dirty="0" smtClean="0">
                <a:latin typeface="Times New Roman" panose="02020603050405020304" pitchFamily="18" charset="0"/>
                <a:cs typeface="Times New Roman" panose="02020603050405020304" pitchFamily="18" charset="0"/>
              </a:rPr>
              <a:t>	</a:t>
            </a:r>
            <a:r>
              <a:rPr lang="nl-BE" sz="1600" b="1" dirty="0">
                <a:latin typeface="Times New Roman" panose="02020603050405020304" pitchFamily="18" charset="0"/>
                <a:cs typeface="Times New Roman" panose="02020603050405020304" pitchFamily="18" charset="0"/>
              </a:rPr>
              <a:t> </a:t>
            </a:r>
            <a:r>
              <a:rPr lang="nl-BE" sz="1600" b="1" dirty="0" smtClean="0">
                <a:latin typeface="Times New Roman" panose="02020603050405020304" pitchFamily="18" charset="0"/>
                <a:cs typeface="Times New Roman" panose="02020603050405020304" pitchFamily="18" charset="0"/>
              </a:rPr>
              <a:t>      Transport				</a:t>
            </a:r>
            <a:r>
              <a:rPr lang="nl-BE" sz="1800" b="1" dirty="0" smtClean="0">
                <a:latin typeface="Times New Roman" panose="02020603050405020304" pitchFamily="18" charset="0"/>
                <a:cs typeface="Times New Roman" panose="02020603050405020304" pitchFamily="18" charset="0"/>
              </a:rPr>
              <a:t>Obstakels</a:t>
            </a:r>
            <a:endParaRPr lang="nl-BE" sz="1800" b="1" dirty="0">
              <a:latin typeface="Times New Roman" panose="02020603050405020304" pitchFamily="18" charset="0"/>
              <a:cs typeface="Times New Roman" panose="02020603050405020304" pitchFamily="18" charset="0"/>
            </a:endParaRPr>
          </a:p>
          <a:p>
            <a:pPr algn="ctr"/>
            <a:r>
              <a:rPr lang="nl-BE" dirty="0" smtClean="0">
                <a:latin typeface="Times New Roman" panose="02020603050405020304" pitchFamily="18" charset="0"/>
                <a:cs typeface="Times New Roman" panose="02020603050405020304" pitchFamily="18" charset="0"/>
              </a:rPr>
              <a:t>	</a:t>
            </a:r>
          </a:p>
          <a:p>
            <a:pPr algn="ctr"/>
            <a:r>
              <a:rPr lang="nl-BE" sz="2400" b="1" dirty="0" smtClean="0">
                <a:latin typeface="Times New Roman" panose="02020603050405020304" pitchFamily="18" charset="0"/>
                <a:cs typeface="Times New Roman" panose="02020603050405020304" pitchFamily="18" charset="0"/>
              </a:rPr>
              <a:t>Gebied in kaart brengen</a:t>
            </a:r>
            <a:endParaRPr lang="nl-BE" sz="2400" b="1" dirty="0">
              <a:latin typeface="Times New Roman" panose="02020603050405020304" pitchFamily="18" charset="0"/>
              <a:cs typeface="Times New Roman" panose="02020603050405020304" pitchFamily="18" charset="0"/>
            </a:endParaRPr>
          </a:p>
          <a:p>
            <a:r>
              <a:rPr lang="nl-BE" sz="1600" dirty="0">
                <a:latin typeface="Times New Roman" panose="02020603050405020304" pitchFamily="18" charset="0"/>
                <a:cs typeface="Times New Roman" panose="02020603050405020304" pitchFamily="18" charset="0"/>
              </a:rPr>
              <a:t> </a:t>
            </a:r>
            <a:r>
              <a:rPr lang="nl-BE" sz="1600" dirty="0" smtClean="0">
                <a:latin typeface="Times New Roman" panose="02020603050405020304" pitchFamily="18" charset="0"/>
                <a:cs typeface="Times New Roman" panose="02020603050405020304" pitchFamily="18" charset="0"/>
              </a:rPr>
              <a:t>      </a:t>
            </a:r>
            <a:r>
              <a:rPr lang="nl-BE" dirty="0" smtClean="0">
                <a:latin typeface="Times New Roman" panose="02020603050405020304" pitchFamily="18" charset="0"/>
                <a:cs typeface="Times New Roman" panose="02020603050405020304" pitchFamily="18" charset="0"/>
              </a:rPr>
              <a:t>Dijken					Buffers</a:t>
            </a:r>
          </a:p>
          <a:p>
            <a:r>
              <a:rPr lang="nl-BE" sz="1600" dirty="0" smtClean="0">
                <a:latin typeface="Times New Roman" panose="02020603050405020304" pitchFamily="18" charset="0"/>
                <a:cs typeface="Times New Roman" panose="02020603050405020304" pitchFamily="18" charset="0"/>
              </a:rPr>
              <a:t>	Bewakingsopdrachten				Geïsoleerde gebieden</a:t>
            </a:r>
            <a:endParaRPr lang="nl-BE" sz="1600" dirty="0">
              <a:latin typeface="Times New Roman" panose="02020603050405020304" pitchFamily="18" charset="0"/>
              <a:cs typeface="Times New Roman" panose="02020603050405020304" pitchFamily="18" charset="0"/>
            </a:endParaRPr>
          </a:p>
          <a:p>
            <a:r>
              <a:rPr lang="nl-BE" sz="1600" dirty="0" smtClean="0">
                <a:latin typeface="Times New Roman" panose="02020603050405020304" pitchFamily="18" charset="0"/>
                <a:cs typeface="Times New Roman" panose="02020603050405020304" pitchFamily="18" charset="0"/>
              </a:rPr>
              <a:t>				</a:t>
            </a:r>
            <a:r>
              <a:rPr lang="nl-BE" sz="1800" dirty="0" smtClean="0">
                <a:latin typeface="Times New Roman" panose="02020603050405020304" pitchFamily="18" charset="0"/>
                <a:cs typeface="Times New Roman" panose="02020603050405020304" pitchFamily="18" charset="0"/>
              </a:rPr>
              <a:t>Evacuatiewegen</a:t>
            </a:r>
            <a:endParaRPr lang="nl-BE" sz="1600" dirty="0" smtClean="0">
              <a:latin typeface="Times New Roman" panose="02020603050405020304" pitchFamily="18" charset="0"/>
              <a:cs typeface="Times New Roman" panose="02020603050405020304" pitchFamily="18" charset="0"/>
            </a:endParaRPr>
          </a:p>
          <a:p>
            <a:r>
              <a:rPr lang="nl-BE" dirty="0" smtClean="0">
                <a:latin typeface="Times New Roman" panose="02020603050405020304" pitchFamily="18" charset="0"/>
                <a:cs typeface="Times New Roman" panose="02020603050405020304" pitchFamily="18" charset="0"/>
              </a:rPr>
              <a:t>Opsporen vermisten</a:t>
            </a:r>
            <a:endParaRPr lang="nl-BE" dirty="0">
              <a:latin typeface="Times New Roman" panose="02020603050405020304" pitchFamily="18" charset="0"/>
              <a:cs typeface="Times New Roman" panose="02020603050405020304" pitchFamily="18" charset="0"/>
            </a:endParaRPr>
          </a:p>
          <a:p>
            <a:r>
              <a:rPr lang="nl-BE" sz="1600" dirty="0" smtClean="0">
                <a:latin typeface="Times New Roman" panose="02020603050405020304" pitchFamily="18" charset="0"/>
                <a:cs typeface="Times New Roman" panose="02020603050405020304" pitchFamily="18" charset="0"/>
              </a:rPr>
              <a:t>					Communicatie	            </a:t>
            </a:r>
            <a:r>
              <a:rPr lang="nl-BE" sz="2000" b="1" dirty="0" smtClean="0">
                <a:latin typeface="Times New Roman" panose="02020603050405020304" pitchFamily="18" charset="0"/>
                <a:cs typeface="Times New Roman" panose="02020603050405020304" pitchFamily="18" charset="0"/>
              </a:rPr>
              <a:t>Metingen uitvoeren</a:t>
            </a:r>
            <a:r>
              <a:rPr lang="nl-BE" sz="2000" b="1" dirty="0">
                <a:latin typeface="Times New Roman" panose="02020603050405020304" pitchFamily="18" charset="0"/>
                <a:cs typeface="Times New Roman" panose="02020603050405020304" pitchFamily="18" charset="0"/>
              </a:rPr>
              <a:t>	</a:t>
            </a:r>
            <a:r>
              <a:rPr lang="nl-BE" sz="2000" b="1" dirty="0" smtClean="0">
                <a:latin typeface="Times New Roman" panose="02020603050405020304" pitchFamily="18" charset="0"/>
                <a:cs typeface="Times New Roman" panose="02020603050405020304" pitchFamily="18" charset="0"/>
              </a:rPr>
              <a:t>			              	Oplossingen</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3555" y="6604198"/>
            <a:ext cx="8067109" cy="3276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017424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Afbeelding 1"/>
          <p:cNvPicPr/>
          <p:nvPr/>
        </p:nvPicPr>
        <p:blipFill>
          <a:blip r:embed="rId3">
            <a:extLst>
              <a:ext uri="{28A0092B-C50C-407E-A947-70E740481C1C}">
                <a14:useLocalDpi xmlns:a14="http://schemas.microsoft.com/office/drawing/2010/main" val="0"/>
              </a:ext>
            </a:extLst>
          </a:blip>
          <a:srcRect/>
          <a:stretch>
            <a:fillRect/>
          </a:stretch>
        </p:blipFill>
        <p:spPr bwMode="auto">
          <a:xfrm>
            <a:off x="1199017" y="658116"/>
            <a:ext cx="6627894" cy="38103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38600519"/>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idx="4294967295"/>
          </p:nvPr>
        </p:nvSpPr>
        <p:spPr>
          <a:xfrm>
            <a:off x="323528" y="267494"/>
            <a:ext cx="8496944" cy="779894"/>
          </a:xfrm>
        </p:spPr>
        <p:txBody>
          <a:bodyPr>
            <a:normAutofit/>
          </a:bodyPr>
          <a:lstStyle/>
          <a:p>
            <a:r>
              <a:rPr lang="nl-BE" sz="1600" dirty="0">
                <a:latin typeface="Times New Roman" panose="02020603050405020304" pitchFamily="18" charset="0"/>
                <a:cs typeface="Times New Roman" panose="02020603050405020304" pitchFamily="18" charset="0"/>
              </a:rPr>
              <a:t/>
            </a:r>
            <a:br>
              <a:rPr lang="nl-BE" sz="1600" dirty="0">
                <a:latin typeface="Times New Roman" panose="02020603050405020304" pitchFamily="18" charset="0"/>
                <a:cs typeface="Times New Roman" panose="02020603050405020304" pitchFamily="18" charset="0"/>
              </a:rPr>
            </a:br>
            <a:endParaRPr lang="nl-BE" sz="1600" dirty="0"/>
          </a:p>
        </p:txBody>
      </p:sp>
      <p:sp>
        <p:nvSpPr>
          <p:cNvPr id="8" name="Tekstvak 7"/>
          <p:cNvSpPr txBox="1"/>
          <p:nvPr/>
        </p:nvSpPr>
        <p:spPr>
          <a:xfrm>
            <a:off x="374441" y="371297"/>
            <a:ext cx="8085991" cy="1200329"/>
          </a:xfrm>
          <a:prstGeom prst="rect">
            <a:avLst/>
          </a:prstGeom>
          <a:solidFill>
            <a:schemeClr val="bg2">
              <a:lumMod val="20000"/>
              <a:lumOff val="80000"/>
            </a:schemeClr>
          </a:solidFill>
          <a:ln w="6350">
            <a:solidFill>
              <a:schemeClr val="tx1"/>
            </a:solidFill>
          </a:ln>
        </p:spPr>
        <p:txBody>
          <a:bodyPr wrap="square" rtlCol="0">
            <a:spAutoFit/>
          </a:bodyPr>
          <a:lstStyle/>
          <a:p>
            <a:r>
              <a:rPr lang="nl-BE" sz="2400" dirty="0">
                <a:latin typeface="Times New Roman" panose="02020603050405020304" pitchFamily="18" charset="0"/>
                <a:cs typeface="Times New Roman" panose="02020603050405020304" pitchFamily="18" charset="0"/>
              </a:rPr>
              <a:t> </a:t>
            </a:r>
            <a:r>
              <a:rPr lang="nl-BE" sz="2400" dirty="0" smtClean="0">
                <a:latin typeface="Times New Roman" panose="02020603050405020304" pitchFamily="18" charset="0"/>
                <a:cs typeface="Times New Roman" panose="02020603050405020304" pitchFamily="18" charset="0"/>
              </a:rPr>
              <a:t>  Case</a:t>
            </a:r>
          </a:p>
          <a:p>
            <a:r>
              <a:rPr lang="nl-BE" sz="1600" dirty="0" smtClean="0">
                <a:latin typeface="Times New Roman" panose="02020603050405020304" pitchFamily="18" charset="0"/>
                <a:cs typeface="Times New Roman" panose="02020603050405020304" pitchFamily="18" charset="0"/>
              </a:rPr>
              <a:t>     Wat was de </a:t>
            </a:r>
            <a:r>
              <a:rPr lang="nl-BE" sz="1600" dirty="0" smtClean="0">
                <a:latin typeface="+mn-lt"/>
                <a:cs typeface="Times New Roman" panose="02020603050405020304" pitchFamily="18" charset="0"/>
              </a:rPr>
              <a:t>meerwaarde</a:t>
            </a:r>
            <a:r>
              <a:rPr lang="nl-BE" sz="1600" dirty="0" smtClean="0">
                <a:latin typeface="Times New Roman" panose="02020603050405020304" pitchFamily="18" charset="0"/>
                <a:cs typeface="Times New Roman" panose="02020603050405020304" pitchFamily="18" charset="0"/>
              </a:rPr>
              <a:t> geweest, voor wat betreft informatievergaring, beeldvorming en</a:t>
            </a:r>
          </a:p>
          <a:p>
            <a:r>
              <a:rPr lang="nl-BE" sz="1600" dirty="0" smtClean="0">
                <a:latin typeface="Times New Roman" panose="02020603050405020304" pitchFamily="18" charset="0"/>
                <a:cs typeface="Times New Roman" panose="02020603050405020304" pitchFamily="18" charset="0"/>
              </a:rPr>
              <a:t>     opvolging </a:t>
            </a:r>
            <a:r>
              <a:rPr lang="nl-BE" sz="1600" dirty="0">
                <a:latin typeface="Times New Roman" panose="02020603050405020304" pitchFamily="18" charset="0"/>
                <a:cs typeface="Times New Roman" panose="02020603050405020304" pitchFamily="18" charset="0"/>
              </a:rPr>
              <a:t>v</a:t>
            </a:r>
            <a:r>
              <a:rPr lang="nl-BE" sz="1600" dirty="0" smtClean="0">
                <a:latin typeface="Times New Roman" panose="02020603050405020304" pitchFamily="18" charset="0"/>
                <a:cs typeface="Times New Roman" panose="02020603050405020304" pitchFamily="18" charset="0"/>
              </a:rPr>
              <a:t>olgens het IBOBBO model, wanneer de RPAS was ingezet bij de watersnood </a:t>
            </a:r>
          </a:p>
          <a:p>
            <a:r>
              <a:rPr lang="nl-BE" sz="1600" dirty="0" smtClean="0">
                <a:latin typeface="Times New Roman" panose="02020603050405020304" pitchFamily="18" charset="0"/>
                <a:cs typeface="Times New Roman" panose="02020603050405020304" pitchFamily="18" charset="0"/>
              </a:rPr>
              <a:t>     binnen onze gemeente een jaar terug?</a:t>
            </a:r>
            <a:endParaRPr lang="nl-BE" sz="1600" dirty="0">
              <a:latin typeface="Times New Roman" panose="02020603050405020304" pitchFamily="18" charset="0"/>
              <a:cs typeface="Times New Roman" panose="02020603050405020304" pitchFamily="18" charset="0"/>
            </a:endParaRPr>
          </a:p>
        </p:txBody>
      </p:sp>
      <p:sp>
        <p:nvSpPr>
          <p:cNvPr id="3" name="Tekstvak 2"/>
          <p:cNvSpPr txBox="1"/>
          <p:nvPr/>
        </p:nvSpPr>
        <p:spPr>
          <a:xfrm>
            <a:off x="374441" y="1923678"/>
            <a:ext cx="8085991" cy="4124206"/>
          </a:xfrm>
          <a:prstGeom prst="rect">
            <a:avLst/>
          </a:prstGeom>
          <a:noFill/>
        </p:spPr>
        <p:txBody>
          <a:bodyPr wrap="square" rtlCol="0">
            <a:spAutoFit/>
          </a:bodyPr>
          <a:lstStyle/>
          <a:p>
            <a:pPr marL="285750" indent="-285750">
              <a:buFont typeface="Wingdings" panose="05000000000000000000" pitchFamily="2" charset="2"/>
              <a:buChar char="q"/>
            </a:pPr>
            <a:r>
              <a:rPr lang="nl-BE" sz="1600" dirty="0" smtClean="0">
                <a:latin typeface="+mn-lt"/>
                <a:cs typeface="Times New Roman" panose="02020603050405020304" pitchFamily="18" charset="0"/>
              </a:rPr>
              <a:t>Totaalbeeld</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Bereikbaarheid</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Prioriteiten</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Geïsoleerde gebieden</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Plaatselijke problemen</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Dynamisch verloop</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Plaatsbepaling inzet middelen</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Locaties infrastructuur</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Aansturen hulpverleners</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Milieuverontreiniging</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Bewaking</a:t>
            </a:r>
          </a:p>
          <a:p>
            <a:pPr marL="285750" indent="-285750">
              <a:buFont typeface="Wingdings" panose="05000000000000000000" pitchFamily="2" charset="2"/>
              <a:buChar char="q"/>
            </a:pPr>
            <a:r>
              <a:rPr lang="nl-BE" sz="1600" dirty="0" smtClean="0">
                <a:latin typeface="+mn-lt"/>
                <a:cs typeface="Times New Roman" panose="02020603050405020304" pitchFamily="18" charset="0"/>
              </a:rPr>
              <a:t>Opvolging ANIP, BNIP</a:t>
            </a:r>
          </a:p>
          <a:p>
            <a:pPr marL="285750" indent="-285750">
              <a:buFont typeface="Wingdings" panose="05000000000000000000" pitchFamily="2" charset="2"/>
              <a:buChar char="q"/>
            </a:pPr>
            <a:endParaRPr lang="nl-BE" dirty="0" smtClean="0"/>
          </a:p>
          <a:p>
            <a:pPr marL="285750" indent="-285750">
              <a:buFont typeface="Wingdings" panose="05000000000000000000" pitchFamily="2" charset="2"/>
              <a:buChar char="q"/>
            </a:pPr>
            <a:endParaRPr lang="nl-BE" dirty="0" smtClean="0"/>
          </a:p>
          <a:p>
            <a:pPr marL="285750" indent="-285750">
              <a:buFont typeface="Wingdings" panose="05000000000000000000" pitchFamily="2" charset="2"/>
              <a:buChar char="q"/>
            </a:pPr>
            <a:endParaRPr lang="nl-BE" dirty="0" smtClean="0"/>
          </a:p>
          <a:p>
            <a:pPr marL="285750" indent="-285750">
              <a:buFont typeface="Wingdings" panose="05000000000000000000" pitchFamily="2" charset="2"/>
              <a:buChar char="q"/>
            </a:pPr>
            <a:endParaRPr lang="nl-BE" dirty="0" smtClean="0"/>
          </a:p>
          <a:p>
            <a:pPr marL="285750" indent="-285750">
              <a:buFont typeface="Wingdings" panose="05000000000000000000" pitchFamily="2" charset="2"/>
              <a:buChar char="q"/>
            </a:pPr>
            <a:endParaRPr lang="nl-BE" dirty="0"/>
          </a:p>
        </p:txBody>
      </p:sp>
    </p:spTree>
    <p:extLst>
      <p:ext uri="{BB962C8B-B14F-4D97-AF65-F5344CB8AC3E}">
        <p14:creationId xmlns:p14="http://schemas.microsoft.com/office/powerpoint/2010/main" val="324347612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smtClean="0"/>
              <a:t>Analyse</a:t>
            </a:r>
            <a:endParaRPr lang="nl-BE" dirty="0"/>
          </a:p>
        </p:txBody>
      </p:sp>
      <p:sp>
        <p:nvSpPr>
          <p:cNvPr id="3" name="Tijdelijke aanduiding voor tekst 2"/>
          <p:cNvSpPr>
            <a:spLocks noGrp="1"/>
          </p:cNvSpPr>
          <p:nvPr>
            <p:ph type="body" idx="1"/>
          </p:nvPr>
        </p:nvSpPr>
        <p:spPr>
          <a:xfrm>
            <a:off x="311702" y="1635645"/>
            <a:ext cx="8520599" cy="2448273"/>
          </a:xfrm>
        </p:spPr>
        <p:txBody>
          <a:bodyPr>
            <a:normAutofit/>
          </a:bodyPr>
          <a:lstStyle/>
          <a:p>
            <a:pPr marL="342900" indent="-342900">
              <a:buFont typeface="Wingdings" panose="05000000000000000000" pitchFamily="2" charset="2"/>
              <a:buChar char="v"/>
            </a:pPr>
            <a:r>
              <a:rPr lang="nl-BE" dirty="0" smtClean="0"/>
              <a:t>Voordelen, nadelen en beperkingen.</a:t>
            </a:r>
          </a:p>
          <a:p>
            <a:pPr marL="342900" indent="-342900">
              <a:buFont typeface="Wingdings" panose="05000000000000000000" pitchFamily="2" charset="2"/>
              <a:buChar char="v"/>
            </a:pPr>
            <a:r>
              <a:rPr lang="nl-BE" dirty="0" smtClean="0"/>
              <a:t>Uit welke experten is een RPAS-team samengesteld?</a:t>
            </a:r>
          </a:p>
          <a:p>
            <a:pPr marL="342900" indent="-342900">
              <a:buFont typeface="Wingdings" panose="05000000000000000000" pitchFamily="2" charset="2"/>
              <a:buChar char="v"/>
            </a:pPr>
            <a:r>
              <a:rPr lang="nl-BE" dirty="0" smtClean="0"/>
              <a:t>Hoe gebeurt de organisatie en permanentie?</a:t>
            </a:r>
          </a:p>
          <a:p>
            <a:pPr marL="342900" indent="-342900">
              <a:buFont typeface="Wingdings" panose="05000000000000000000" pitchFamily="2" charset="2"/>
              <a:buChar char="v"/>
            </a:pPr>
            <a:r>
              <a:rPr lang="nl-BE" dirty="0" smtClean="0"/>
              <a:t>Is er nood aan een aparte werkgroep rond informatietriage?</a:t>
            </a:r>
          </a:p>
          <a:p>
            <a:pPr marL="342900" indent="-342900">
              <a:buFont typeface="Wingdings" panose="05000000000000000000" pitchFamily="2" charset="2"/>
              <a:buChar char="v"/>
            </a:pPr>
            <a:r>
              <a:rPr lang="nl-BE" dirty="0" smtClean="0"/>
              <a:t>Is de totaalkost in verhouding tot de meerwaarde?</a:t>
            </a:r>
          </a:p>
          <a:p>
            <a:pPr marL="342900" indent="-342900">
              <a:buFont typeface="Wingdings" panose="05000000000000000000" pitchFamily="2" charset="2"/>
              <a:buChar char="v"/>
            </a:pPr>
            <a:r>
              <a:rPr lang="nl-BE" dirty="0" smtClean="0"/>
              <a:t>Welk soort RPAS zetten we in bij een ramp als watersnood?</a:t>
            </a:r>
            <a:endParaRPr lang="nl-BE" dirty="0"/>
          </a:p>
        </p:txBody>
      </p:sp>
    </p:spTree>
    <p:extLst>
      <p:ext uri="{BB962C8B-B14F-4D97-AF65-F5344CB8AC3E}">
        <p14:creationId xmlns:p14="http://schemas.microsoft.com/office/powerpoint/2010/main" val="744115278"/>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539552" y="339502"/>
            <a:ext cx="7892652" cy="461665"/>
          </a:xfrm>
          <a:prstGeom prst="rect">
            <a:avLst/>
          </a:prstGeom>
          <a:solidFill>
            <a:schemeClr val="accent1">
              <a:lumMod val="20000"/>
              <a:lumOff val="80000"/>
            </a:schemeClr>
          </a:solidFill>
        </p:spPr>
        <p:txBody>
          <a:bodyPr wrap="square" rtlCol="0">
            <a:spAutoFit/>
          </a:bodyPr>
          <a:lstStyle/>
          <a:p>
            <a:pPr algn="ctr"/>
            <a:r>
              <a:rPr lang="nl-BE" sz="2400" dirty="0" smtClean="0">
                <a:solidFill>
                  <a:schemeClr val="tx1"/>
                </a:solidFill>
                <a:latin typeface="+mj-lt"/>
              </a:rPr>
              <a:t>Voordelen, nadelen en beperkingen</a:t>
            </a:r>
            <a:endParaRPr lang="nl-BE" sz="2400" dirty="0">
              <a:solidFill>
                <a:schemeClr val="tx1"/>
              </a:solidFill>
              <a:latin typeface="+mj-lt"/>
            </a:endParaRPr>
          </a:p>
        </p:txBody>
      </p:sp>
      <p:sp>
        <p:nvSpPr>
          <p:cNvPr id="3" name="Tekstvak 2"/>
          <p:cNvSpPr txBox="1"/>
          <p:nvPr/>
        </p:nvSpPr>
        <p:spPr>
          <a:xfrm>
            <a:off x="539552" y="1131590"/>
            <a:ext cx="3744416" cy="1569660"/>
          </a:xfrm>
          <a:prstGeom prst="rect">
            <a:avLst/>
          </a:prstGeom>
          <a:solidFill>
            <a:schemeClr val="bg1">
              <a:lumMod val="95000"/>
            </a:schemeClr>
          </a:solidFill>
        </p:spPr>
        <p:txBody>
          <a:bodyPr wrap="square" rtlCol="0">
            <a:spAutoFit/>
          </a:bodyPr>
          <a:lstStyle/>
          <a:p>
            <a:pPr marL="285750" indent="-285750">
              <a:buFont typeface="Wingdings" panose="05000000000000000000" pitchFamily="2" charset="2"/>
              <a:buChar char="Ø"/>
            </a:pPr>
            <a:r>
              <a:rPr lang="nl-BE" sz="1600" b="1" dirty="0" smtClean="0"/>
              <a:t>Helikopterzicht</a:t>
            </a:r>
          </a:p>
          <a:p>
            <a:pPr marL="285750" indent="-285750">
              <a:buFont typeface="Wingdings" panose="05000000000000000000" pitchFamily="2" charset="2"/>
              <a:buChar char="Ø"/>
            </a:pPr>
            <a:r>
              <a:rPr lang="nl-BE" sz="1600" b="1" dirty="0" smtClean="0"/>
              <a:t>Snel inzetbaar</a:t>
            </a:r>
          </a:p>
          <a:p>
            <a:pPr marL="285750" indent="-285750">
              <a:buFont typeface="Wingdings" panose="05000000000000000000" pitchFamily="2" charset="2"/>
              <a:buChar char="Ø"/>
            </a:pPr>
            <a:r>
              <a:rPr lang="nl-BE" sz="1600" b="1" dirty="0" smtClean="0"/>
              <a:t>Bijna overal inzetbaar</a:t>
            </a:r>
          </a:p>
          <a:p>
            <a:pPr marL="285750" indent="-285750">
              <a:buFont typeface="Wingdings" panose="05000000000000000000" pitchFamily="2" charset="2"/>
              <a:buChar char="Ø"/>
            </a:pPr>
            <a:r>
              <a:rPr lang="nl-BE" sz="1600" b="1" dirty="0" err="1" smtClean="0"/>
              <a:t>Near</a:t>
            </a:r>
            <a:r>
              <a:rPr lang="nl-BE" sz="1600" b="1" dirty="0" smtClean="0"/>
              <a:t> </a:t>
            </a:r>
            <a:r>
              <a:rPr lang="nl-BE" sz="1600" b="1" dirty="0" err="1" smtClean="0"/>
              <a:t>realtime</a:t>
            </a:r>
            <a:r>
              <a:rPr lang="nl-BE" sz="1600" b="1" dirty="0" smtClean="0"/>
              <a:t> informatievergaring</a:t>
            </a:r>
          </a:p>
          <a:p>
            <a:pPr marL="285750" indent="-285750">
              <a:buFont typeface="Wingdings" panose="05000000000000000000" pitchFamily="2" charset="2"/>
              <a:buChar char="Ø"/>
            </a:pPr>
            <a:r>
              <a:rPr lang="nl-BE" sz="1600" b="1" dirty="0" smtClean="0"/>
              <a:t>Verschillende toepassingsmogelijkheden</a:t>
            </a:r>
          </a:p>
        </p:txBody>
      </p:sp>
      <p:sp>
        <p:nvSpPr>
          <p:cNvPr id="4" name="Tekstvak 3"/>
          <p:cNvSpPr txBox="1"/>
          <p:nvPr/>
        </p:nvSpPr>
        <p:spPr>
          <a:xfrm>
            <a:off x="4831804" y="2348175"/>
            <a:ext cx="3600400" cy="2523768"/>
          </a:xfrm>
          <a:prstGeom prst="rect">
            <a:avLst/>
          </a:prstGeom>
          <a:solidFill>
            <a:schemeClr val="accent1">
              <a:lumMod val="40000"/>
              <a:lumOff val="60000"/>
            </a:schemeClr>
          </a:solidFill>
        </p:spPr>
        <p:txBody>
          <a:bodyPr wrap="square" rtlCol="0">
            <a:spAutoFit/>
          </a:bodyPr>
          <a:lstStyle/>
          <a:p>
            <a:pPr marL="285750" indent="-285750">
              <a:buFont typeface="Wingdings" panose="05000000000000000000" pitchFamily="2" charset="2"/>
              <a:buChar char="Ø"/>
            </a:pPr>
            <a:r>
              <a:rPr lang="nl-BE" sz="1600" b="1" dirty="0" smtClean="0"/>
              <a:t>Wetgeving</a:t>
            </a:r>
          </a:p>
          <a:p>
            <a:pPr marL="285750" indent="-285750">
              <a:buFont typeface="Wingdings" panose="05000000000000000000" pitchFamily="2" charset="2"/>
              <a:buChar char="Ø"/>
            </a:pPr>
            <a:r>
              <a:rPr lang="nl-BE" sz="1600" b="1" dirty="0" smtClean="0"/>
              <a:t>Weersomstandigheden</a:t>
            </a:r>
          </a:p>
          <a:p>
            <a:pPr marL="285750" indent="-285750">
              <a:buFont typeface="Wingdings" panose="05000000000000000000" pitchFamily="2" charset="2"/>
              <a:buChar char="Ø"/>
            </a:pPr>
            <a:r>
              <a:rPr lang="nl-BE" sz="1600" b="1" dirty="0" smtClean="0"/>
              <a:t>Luchtruim druk bezet gebied</a:t>
            </a:r>
          </a:p>
          <a:p>
            <a:pPr marL="285750" indent="-285750">
              <a:buFont typeface="Wingdings" panose="05000000000000000000" pitchFamily="2" charset="2"/>
              <a:buChar char="Ø"/>
            </a:pPr>
            <a:r>
              <a:rPr lang="nl-BE" sz="1600" b="1" dirty="0" smtClean="0"/>
              <a:t>Actieradius</a:t>
            </a:r>
          </a:p>
          <a:p>
            <a:pPr marL="285750" indent="-285750">
              <a:buFont typeface="Wingdings" panose="05000000000000000000" pitchFamily="2" charset="2"/>
              <a:buChar char="Ø"/>
            </a:pPr>
            <a:r>
              <a:rPr lang="nl-BE" sz="1600" b="1" dirty="0" smtClean="0"/>
              <a:t>Autonomie</a:t>
            </a:r>
          </a:p>
          <a:p>
            <a:pPr marL="285750" indent="-285750">
              <a:buFont typeface="Wingdings" panose="05000000000000000000" pitchFamily="2" charset="2"/>
              <a:buChar char="Ø"/>
            </a:pPr>
            <a:r>
              <a:rPr lang="nl-BE" sz="1600" b="1" dirty="0" smtClean="0"/>
              <a:t>Niet altijd inzetbaar</a:t>
            </a:r>
          </a:p>
          <a:p>
            <a:pPr marL="285750" indent="-285750">
              <a:buFont typeface="Wingdings" panose="05000000000000000000" pitchFamily="2" charset="2"/>
              <a:buChar char="Ø"/>
            </a:pPr>
            <a:r>
              <a:rPr lang="nl-BE" sz="1600" b="1" dirty="0" smtClean="0"/>
              <a:t>Privacy</a:t>
            </a:r>
          </a:p>
          <a:p>
            <a:pPr marL="285750" indent="-285750">
              <a:buFont typeface="Wingdings" panose="05000000000000000000" pitchFamily="2" charset="2"/>
              <a:buChar char="Ø"/>
            </a:pPr>
            <a:r>
              <a:rPr lang="nl-BE" sz="1600" b="1" dirty="0" smtClean="0"/>
              <a:t>Extra personeel, kennis en materieel</a:t>
            </a:r>
          </a:p>
          <a:p>
            <a:pPr marL="285750" indent="-285750">
              <a:buFont typeface="Wingdings" panose="05000000000000000000" pitchFamily="2" charset="2"/>
              <a:buChar char="Ø"/>
            </a:pPr>
            <a:endParaRPr lang="nl-BE" b="1" dirty="0"/>
          </a:p>
        </p:txBody>
      </p:sp>
      <p:sp>
        <p:nvSpPr>
          <p:cNvPr id="5" name="Tekstvak 4"/>
          <p:cNvSpPr txBox="1"/>
          <p:nvPr/>
        </p:nvSpPr>
        <p:spPr>
          <a:xfrm>
            <a:off x="1331640" y="3355826"/>
            <a:ext cx="2160240" cy="830997"/>
          </a:xfrm>
          <a:prstGeom prst="rect">
            <a:avLst/>
          </a:prstGeom>
          <a:solidFill>
            <a:schemeClr val="bg2">
              <a:lumMod val="60000"/>
              <a:lumOff val="40000"/>
            </a:schemeClr>
          </a:solidFill>
        </p:spPr>
        <p:txBody>
          <a:bodyPr wrap="square" rtlCol="0">
            <a:spAutoFit/>
          </a:bodyPr>
          <a:lstStyle/>
          <a:p>
            <a:pPr marL="285750" indent="-285750">
              <a:buFont typeface="Wingdings" panose="05000000000000000000" pitchFamily="2" charset="2"/>
              <a:buChar char="Ø"/>
            </a:pPr>
            <a:r>
              <a:rPr lang="nl-BE" sz="1600" b="1" dirty="0" smtClean="0"/>
              <a:t>Extra informatie</a:t>
            </a:r>
          </a:p>
          <a:p>
            <a:pPr marL="285750" indent="-285750">
              <a:buFont typeface="Wingdings" panose="05000000000000000000" pitchFamily="2" charset="2"/>
              <a:buChar char="Ø"/>
            </a:pPr>
            <a:r>
              <a:rPr lang="nl-BE" sz="1600" b="1" dirty="0" smtClean="0"/>
              <a:t>Kostprijs</a:t>
            </a:r>
          </a:p>
          <a:p>
            <a:pPr marL="285750" indent="-285750">
              <a:buFont typeface="Wingdings" panose="05000000000000000000" pitchFamily="2" charset="2"/>
              <a:buChar char="Ø"/>
            </a:pPr>
            <a:r>
              <a:rPr lang="nl-BE" sz="1600" b="1" dirty="0" smtClean="0"/>
              <a:t>Veiligheid</a:t>
            </a:r>
            <a:endParaRPr lang="nl-BE" sz="1600" b="1" dirty="0"/>
          </a:p>
        </p:txBody>
      </p:sp>
    </p:spTree>
    <p:extLst>
      <p:ext uri="{BB962C8B-B14F-4D97-AF65-F5344CB8AC3E}">
        <p14:creationId xmlns:p14="http://schemas.microsoft.com/office/powerpoint/2010/main" val="66329176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smtClean="0"/>
              <a:t>Conclusies</a:t>
            </a:r>
            <a:endParaRPr lang="nl-BE" dirty="0"/>
          </a:p>
        </p:txBody>
      </p:sp>
      <p:sp>
        <p:nvSpPr>
          <p:cNvPr id="3" name="Tijdelijke aanduiding voor tekst 2"/>
          <p:cNvSpPr>
            <a:spLocks noGrp="1"/>
          </p:cNvSpPr>
          <p:nvPr>
            <p:ph type="body" idx="1"/>
          </p:nvPr>
        </p:nvSpPr>
        <p:spPr/>
        <p:txBody>
          <a:bodyPr/>
          <a:lstStyle/>
          <a:p>
            <a:endParaRPr lang="nl-BE" dirty="0" smtClean="0"/>
          </a:p>
          <a:p>
            <a:pPr marL="342900" indent="-342900">
              <a:buFont typeface="Wingdings" panose="05000000000000000000" pitchFamily="2" charset="2"/>
              <a:buChar char="v"/>
            </a:pPr>
            <a:r>
              <a:rPr lang="nl-BE" dirty="0" smtClean="0"/>
              <a:t>De RPAS staat nog in zijn kinderschoenen bij de hulpverlening</a:t>
            </a:r>
          </a:p>
          <a:p>
            <a:pPr marL="342900" indent="-342900">
              <a:buFont typeface="Wingdings" panose="05000000000000000000" pitchFamily="2" charset="2"/>
              <a:buChar char="v"/>
            </a:pPr>
            <a:r>
              <a:rPr lang="nl-BE" dirty="0" smtClean="0"/>
              <a:t>We kunnen niet altijd rekenen op het gebruik van deze tool</a:t>
            </a:r>
          </a:p>
          <a:p>
            <a:pPr marL="342900" indent="-342900">
              <a:buFont typeface="Wingdings" panose="05000000000000000000" pitchFamily="2" charset="2"/>
              <a:buChar char="v"/>
            </a:pPr>
            <a:r>
              <a:rPr lang="nl-BE" dirty="0" smtClean="0"/>
              <a:t>De RPAS en de hulpverlening zijn twee aparte werelden</a:t>
            </a:r>
          </a:p>
          <a:p>
            <a:pPr marL="342900" indent="-342900">
              <a:buFont typeface="Wingdings" panose="05000000000000000000" pitchFamily="2" charset="2"/>
              <a:buChar char="v"/>
            </a:pPr>
            <a:r>
              <a:rPr lang="nl-BE" dirty="0" smtClean="0"/>
              <a:t>Er is nood aan een basisopleiding over de RPAS bij hulpverlening</a:t>
            </a:r>
          </a:p>
          <a:p>
            <a:pPr marL="342900" indent="-342900">
              <a:buFont typeface="Wingdings" panose="05000000000000000000" pitchFamily="2" charset="2"/>
              <a:buChar char="v"/>
            </a:pPr>
            <a:r>
              <a:rPr lang="nl-BE" dirty="0" smtClean="0"/>
              <a:t>Geen enkel toestel is geschikt voor alle toepassingen</a:t>
            </a:r>
          </a:p>
          <a:p>
            <a:pPr marL="342900" indent="-342900">
              <a:buFont typeface="Wingdings" panose="05000000000000000000" pitchFamily="2" charset="2"/>
              <a:buChar char="v"/>
            </a:pPr>
            <a:r>
              <a:rPr lang="nl-BE" dirty="0" smtClean="0"/>
              <a:t>Kostprijs</a:t>
            </a:r>
          </a:p>
          <a:p>
            <a:pPr marL="342900" indent="-342900">
              <a:buFont typeface="Wingdings" panose="05000000000000000000" pitchFamily="2" charset="2"/>
              <a:buChar char="v"/>
            </a:pPr>
            <a:r>
              <a:rPr lang="nl-BE" dirty="0" smtClean="0"/>
              <a:t>De meerwaarde bij het inzetten van de RPAS tijdens watersnood</a:t>
            </a:r>
            <a:endParaRPr lang="nl-BE" dirty="0"/>
          </a:p>
        </p:txBody>
      </p:sp>
    </p:spTree>
    <p:extLst>
      <p:ext uri="{BB962C8B-B14F-4D97-AF65-F5344CB8AC3E}">
        <p14:creationId xmlns:p14="http://schemas.microsoft.com/office/powerpoint/2010/main" val="357296192"/>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376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kstvak 1"/>
          <p:cNvSpPr txBox="1"/>
          <p:nvPr/>
        </p:nvSpPr>
        <p:spPr>
          <a:xfrm>
            <a:off x="107504" y="4245117"/>
            <a:ext cx="3312368" cy="830997"/>
          </a:xfrm>
          <a:prstGeom prst="rect">
            <a:avLst/>
          </a:prstGeom>
          <a:solidFill>
            <a:srgbClr val="FFFF00"/>
          </a:solidFill>
          <a:ln w="57150">
            <a:solidFill>
              <a:srgbClr val="FF0000"/>
            </a:solidFill>
          </a:ln>
        </p:spPr>
        <p:txBody>
          <a:bodyPr wrap="square" rtlCol="0">
            <a:spAutoFit/>
          </a:bodyPr>
          <a:lstStyle/>
          <a:p>
            <a:r>
              <a:rPr lang="nl-BE" sz="4800" dirty="0" smtClean="0">
                <a:solidFill>
                  <a:srgbClr val="FF0000"/>
                </a:solidFill>
                <a:latin typeface="+mn-lt"/>
                <a:cs typeface="Times New Roman" panose="02020603050405020304" pitchFamily="18" charset="0"/>
              </a:rPr>
              <a:t>Ja, maar…</a:t>
            </a:r>
            <a:endParaRPr lang="nl-BE" sz="4800" dirty="0">
              <a:solidFill>
                <a:schemeClr val="tx1"/>
              </a:solidFill>
              <a:latin typeface="+mn-lt"/>
              <a:cs typeface="Times New Roman" panose="02020603050405020304" pitchFamily="18" charset="0"/>
            </a:endParaRPr>
          </a:p>
        </p:txBody>
      </p:sp>
    </p:spTree>
    <p:extLst>
      <p:ext uri="{BB962C8B-B14F-4D97-AF65-F5344CB8AC3E}">
        <p14:creationId xmlns:p14="http://schemas.microsoft.com/office/powerpoint/2010/main" val="4143173335"/>
      </p:ext>
    </p:extLst>
  </p:cSld>
  <p:clrMapOvr>
    <a:masterClrMapping/>
  </p:clrMapOvr>
  <p:transition spd="slow">
    <p:pul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eel">
  <a:themeElements>
    <a:clrScheme name="Essentiee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ee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ee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708</TotalTime>
  <Words>403</Words>
  <Application>Microsoft Office PowerPoint</Application>
  <PresentationFormat>Diavoorstelling (16:9)</PresentationFormat>
  <Paragraphs>79</Paragraphs>
  <Slides>11</Slides>
  <Notes>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11</vt:i4>
      </vt:variant>
    </vt:vector>
  </HeadingPairs>
  <TitlesOfParts>
    <vt:vector size="16" baseType="lpstr">
      <vt:lpstr>Arial</vt:lpstr>
      <vt:lpstr>Arial Black</vt:lpstr>
      <vt:lpstr>Times New Roman</vt:lpstr>
      <vt:lpstr>Wingdings</vt:lpstr>
      <vt:lpstr>Essentieel</vt:lpstr>
      <vt:lpstr>PowerPoint-presentatie</vt:lpstr>
      <vt:lpstr>Probleemstelling</vt:lpstr>
      <vt:lpstr>Onderzoeksvraag</vt:lpstr>
      <vt:lpstr>PowerPoint-presentatie</vt:lpstr>
      <vt:lpstr>PowerPoint-presentatie</vt:lpstr>
      <vt:lpstr>PowerPoint-presentatie</vt:lpstr>
      <vt:lpstr> </vt:lpstr>
      <vt:lpstr>Analyse</vt:lpstr>
      <vt:lpstr>PowerPoint-presentatie</vt:lpstr>
      <vt:lpstr>Conclusies</vt:lpstr>
      <vt:lpstr>PowerPoint-presentatie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gebruiker</dc:creator>
  <cp:lastModifiedBy>Dormaels Arne</cp:lastModifiedBy>
  <cp:revision>73</cp:revision>
  <dcterms:modified xsi:type="dcterms:W3CDTF">2016-11-21T15:07:22Z</dcterms:modified>
</cp:coreProperties>
</file>