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3"/>
  </p:notesMasterIdLst>
  <p:handoutMasterIdLst>
    <p:handoutMasterId r:id="rId54"/>
  </p:handoutMasterIdLst>
  <p:sldIdLst>
    <p:sldId id="258" r:id="rId2"/>
    <p:sldId id="261" r:id="rId3"/>
    <p:sldId id="260" r:id="rId4"/>
    <p:sldId id="262" r:id="rId5"/>
    <p:sldId id="530" r:id="rId6"/>
    <p:sldId id="532" r:id="rId7"/>
    <p:sldId id="499" r:id="rId8"/>
    <p:sldId id="500" r:id="rId9"/>
    <p:sldId id="501" r:id="rId10"/>
    <p:sldId id="506" r:id="rId11"/>
    <p:sldId id="504" r:id="rId12"/>
    <p:sldId id="505" r:id="rId13"/>
    <p:sldId id="502" r:id="rId14"/>
    <p:sldId id="493" r:id="rId15"/>
    <p:sldId id="488" r:id="rId16"/>
    <p:sldId id="381" r:id="rId17"/>
    <p:sldId id="518" r:id="rId18"/>
    <p:sldId id="553" r:id="rId19"/>
    <p:sldId id="519" r:id="rId20"/>
    <p:sldId id="523" r:id="rId21"/>
    <p:sldId id="520" r:id="rId22"/>
    <p:sldId id="524" r:id="rId23"/>
    <p:sldId id="550" r:id="rId24"/>
    <p:sldId id="486" r:id="rId25"/>
    <p:sldId id="522" r:id="rId26"/>
    <p:sldId id="543" r:id="rId27"/>
    <p:sldId id="544" r:id="rId28"/>
    <p:sldId id="545" r:id="rId29"/>
    <p:sldId id="546" r:id="rId30"/>
    <p:sldId id="549" r:id="rId31"/>
    <p:sldId id="547" r:id="rId32"/>
    <p:sldId id="548" r:id="rId33"/>
    <p:sldId id="494" r:id="rId34"/>
    <p:sldId id="542" r:id="rId35"/>
    <p:sldId id="551" r:id="rId36"/>
    <p:sldId id="552" r:id="rId37"/>
    <p:sldId id="540" r:id="rId38"/>
    <p:sldId id="541" r:id="rId39"/>
    <p:sldId id="533" r:id="rId40"/>
    <p:sldId id="534" r:id="rId41"/>
    <p:sldId id="537" r:id="rId42"/>
    <p:sldId id="515" r:id="rId43"/>
    <p:sldId id="529" r:id="rId44"/>
    <p:sldId id="525" r:id="rId45"/>
    <p:sldId id="554" r:id="rId46"/>
    <p:sldId id="528" r:id="rId47"/>
    <p:sldId id="495" r:id="rId48"/>
    <p:sldId id="517" r:id="rId49"/>
    <p:sldId id="526" r:id="rId50"/>
    <p:sldId id="527" r:id="rId51"/>
    <p:sldId id="489" r:id="rId52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9999"/>
    <a:srgbClr val="0066CC"/>
    <a:srgbClr val="33CCCC"/>
    <a:srgbClr val="00FFCC"/>
    <a:srgbClr val="0066FF"/>
    <a:srgbClr val="0099FF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168" autoAdjust="0"/>
  </p:normalViewPr>
  <p:slideViewPr>
    <p:cSldViewPr>
      <p:cViewPr varScale="1">
        <p:scale>
          <a:sx n="83" d="100"/>
          <a:sy n="83" d="100"/>
        </p:scale>
        <p:origin x="109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5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588"/>
    </p:cViewPr>
  </p:sorterViewPr>
  <p:notesViewPr>
    <p:cSldViewPr>
      <p:cViewPr varScale="1">
        <p:scale>
          <a:sx n="82" d="100"/>
          <a:sy n="82" d="100"/>
        </p:scale>
        <p:origin x="-3180" y="-9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91682F-89A7-498F-A71E-9C68D3CCCFB3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83F0FA47-B6A7-4032-A1C2-B07EC09E0E1C}">
      <dgm:prSet phldrT="[Tekst]" custT="1"/>
      <dgm:spPr/>
      <dgm:t>
        <a:bodyPr lIns="0" tIns="0" rIns="0" bIns="0"/>
        <a:lstStyle/>
        <a:p>
          <a:r>
            <a:rPr lang="nl-BE" sz="2000" dirty="0" smtClean="0">
              <a:solidFill>
                <a:schemeClr val="tx1"/>
              </a:solidFill>
            </a:rPr>
            <a:t>1. RPAS selectie</a:t>
          </a:r>
          <a:endParaRPr lang="nl-BE" sz="2000" dirty="0">
            <a:solidFill>
              <a:schemeClr val="tx1"/>
            </a:solidFill>
          </a:endParaRPr>
        </a:p>
      </dgm:t>
    </dgm:pt>
    <dgm:pt modelId="{6D96ED4A-537E-4A20-88C3-4FCD1B3A436D}" type="parTrans" cxnId="{9CFE0C6D-667A-408D-AD13-20C5359EB494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44C8AC2E-97E5-47A8-9084-F6E65823275C}" type="sibTrans" cxnId="{9CFE0C6D-667A-408D-AD13-20C5359EB494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66DE5DD4-8BBC-4865-8861-01B3CF070984}">
      <dgm:prSet phldrT="[Tekst]" custT="1"/>
      <dgm:spPr/>
      <dgm:t>
        <a:bodyPr lIns="0" tIns="0" rIns="0" bIns="0"/>
        <a:lstStyle/>
        <a:p>
          <a:r>
            <a:rPr lang="nl-BE" sz="1800" dirty="0" smtClean="0">
              <a:solidFill>
                <a:schemeClr val="tx1"/>
              </a:solidFill>
            </a:rPr>
            <a:t>Missie </a:t>
          </a:r>
          <a:endParaRPr lang="nl-BE" sz="1800" dirty="0">
            <a:solidFill>
              <a:schemeClr val="tx1"/>
            </a:solidFill>
          </a:endParaRPr>
        </a:p>
      </dgm:t>
    </dgm:pt>
    <dgm:pt modelId="{3A773E47-489E-4379-B99A-2420F7146220}" type="parTrans" cxnId="{20151CCA-0C6D-42F7-A7E3-EAC67C33A195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BF2C6A5B-E7FC-460A-B905-FE5E0F89FE79}" type="sibTrans" cxnId="{20151CCA-0C6D-42F7-A7E3-EAC67C33A195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D2226926-7ED1-4BB5-9379-8DAFCCD0D005}">
      <dgm:prSet phldrT="[Tekst]" custT="1"/>
      <dgm:spPr/>
      <dgm:t>
        <a:bodyPr lIns="0" tIns="0" rIns="0" bIns="0"/>
        <a:lstStyle/>
        <a:p>
          <a:r>
            <a:rPr lang="nl-BE" sz="1800" dirty="0" smtClean="0">
              <a:solidFill>
                <a:schemeClr val="tx1"/>
              </a:solidFill>
            </a:rPr>
            <a:t>Platform/</a:t>
          </a:r>
          <a:r>
            <a:rPr lang="nl-BE" sz="1800" dirty="0" err="1" smtClean="0">
              <a:solidFill>
                <a:schemeClr val="tx1"/>
              </a:solidFill>
            </a:rPr>
            <a:t>payload</a:t>
          </a:r>
          <a:endParaRPr lang="nl-BE" sz="1800" dirty="0">
            <a:solidFill>
              <a:schemeClr val="tx1"/>
            </a:solidFill>
          </a:endParaRPr>
        </a:p>
      </dgm:t>
    </dgm:pt>
    <dgm:pt modelId="{A5341CA9-07D5-4DFB-A349-DB37F24F01DC}" type="parTrans" cxnId="{5DED73B3-97B8-4106-9793-E5752065C487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6BB47D42-8862-4058-B74E-3F091AD7E7A4}" type="sibTrans" cxnId="{5DED73B3-97B8-4106-9793-E5752065C487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CBF24460-ACFD-41B9-8DC3-36038EC6A8B3}">
      <dgm:prSet phldrT="[Tekst]" custT="1"/>
      <dgm:spPr/>
      <dgm:t>
        <a:bodyPr lIns="0" tIns="0" rIns="0" bIns="0"/>
        <a:lstStyle/>
        <a:p>
          <a:r>
            <a:rPr lang="nl-BE" sz="2000" dirty="0" smtClean="0">
              <a:solidFill>
                <a:schemeClr val="tx1"/>
              </a:solidFill>
            </a:rPr>
            <a:t>2. Documenten</a:t>
          </a:r>
          <a:endParaRPr lang="nl-BE" sz="2000" dirty="0">
            <a:solidFill>
              <a:schemeClr val="tx1"/>
            </a:solidFill>
          </a:endParaRPr>
        </a:p>
      </dgm:t>
    </dgm:pt>
    <dgm:pt modelId="{021CE04C-3160-447F-886F-C9541E79746A}" type="parTrans" cxnId="{431BBD74-8A33-4B8B-86B0-423757FA58FE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324898CC-97AE-4D4D-8071-762E5695CD31}" type="sibTrans" cxnId="{431BBD74-8A33-4B8B-86B0-423757FA58FE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7B267418-A385-4530-8BE9-718B228D4098}">
      <dgm:prSet phldrT="[Tekst]" custT="1"/>
      <dgm:spPr/>
      <dgm:t>
        <a:bodyPr lIns="0" tIns="0" rIns="0" bIns="0"/>
        <a:lstStyle/>
        <a:p>
          <a:r>
            <a:rPr lang="nl-BE" sz="1800" dirty="0" smtClean="0">
              <a:solidFill>
                <a:schemeClr val="tx1"/>
              </a:solidFill>
            </a:rPr>
            <a:t>Logboek </a:t>
          </a:r>
          <a:endParaRPr lang="nl-BE" sz="1800" dirty="0">
            <a:solidFill>
              <a:schemeClr val="tx1"/>
            </a:solidFill>
          </a:endParaRPr>
        </a:p>
      </dgm:t>
    </dgm:pt>
    <dgm:pt modelId="{2F4FF271-2A8D-4B08-AAFE-9D9D05C5F47C}" type="parTrans" cxnId="{DBE2D85A-A934-496C-875D-72F461C3FA1D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8B8D0126-B7D8-4214-9F3D-BE276CA44774}" type="sibTrans" cxnId="{DBE2D85A-A934-496C-875D-72F461C3FA1D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2CE2F266-8BDB-46EC-922C-87121E83CC0B}">
      <dgm:prSet phldrT="[Tekst]" custT="1"/>
      <dgm:spPr/>
      <dgm:t>
        <a:bodyPr lIns="0" tIns="0" rIns="0" bIns="0"/>
        <a:lstStyle/>
        <a:p>
          <a:r>
            <a:rPr lang="nl-BE" sz="2000" dirty="0" smtClean="0">
              <a:solidFill>
                <a:schemeClr val="tx1"/>
              </a:solidFill>
            </a:rPr>
            <a:t>3. Vlucht aanvraag</a:t>
          </a:r>
          <a:endParaRPr lang="nl-BE" sz="2000" dirty="0">
            <a:solidFill>
              <a:schemeClr val="tx1"/>
            </a:solidFill>
          </a:endParaRPr>
        </a:p>
      </dgm:t>
    </dgm:pt>
    <dgm:pt modelId="{7CE91B38-6071-4467-8888-26F1B9543B89}" type="parTrans" cxnId="{B3AECD09-2941-4B97-8A91-D2CF546AE68E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D171A376-2564-4F85-8DFF-B38468AFEB18}" type="sibTrans" cxnId="{B3AECD09-2941-4B97-8A91-D2CF546AE68E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21DD356D-0743-4904-8549-74E970B3A5D6}">
      <dgm:prSet phldrT="[Tekst]" custT="1"/>
      <dgm:spPr/>
      <dgm:t>
        <a:bodyPr lIns="0" tIns="0" rIns="0" bIns="0"/>
        <a:lstStyle/>
        <a:p>
          <a:r>
            <a:rPr lang="nl-BE" sz="1800" dirty="0" smtClean="0">
              <a:solidFill>
                <a:schemeClr val="tx1"/>
              </a:solidFill>
            </a:rPr>
            <a:t>DGLV/Defensie</a:t>
          </a:r>
          <a:endParaRPr lang="nl-BE" sz="1800" dirty="0">
            <a:solidFill>
              <a:schemeClr val="tx1"/>
            </a:solidFill>
          </a:endParaRPr>
        </a:p>
      </dgm:t>
    </dgm:pt>
    <dgm:pt modelId="{D65E9ADE-E856-457F-8481-49A2E0B23026}" type="parTrans" cxnId="{8E30F670-922A-4EB4-AB6A-EE40DA531AB8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7466AC2A-10EA-4B70-B62E-783275F1295D}" type="sibTrans" cxnId="{8E30F670-922A-4EB4-AB6A-EE40DA531AB8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7F0C77AF-6B29-48D0-9192-2FDAD618794E}">
      <dgm:prSet phldrT="[Tekst]" custT="1"/>
      <dgm:spPr/>
      <dgm:t>
        <a:bodyPr lIns="0" tIns="0" rIns="0" bIns="0"/>
        <a:lstStyle/>
        <a:p>
          <a:r>
            <a:rPr lang="nl-BE" sz="2000" dirty="0" smtClean="0">
              <a:solidFill>
                <a:schemeClr val="tx1"/>
              </a:solidFill>
            </a:rPr>
            <a:t>4. Vlucht voorbereiding</a:t>
          </a:r>
          <a:endParaRPr lang="nl-BE" sz="2000" dirty="0">
            <a:solidFill>
              <a:schemeClr val="tx1"/>
            </a:solidFill>
          </a:endParaRPr>
        </a:p>
      </dgm:t>
    </dgm:pt>
    <dgm:pt modelId="{AAA3E206-2207-4B75-AD0C-5EB4F0ECEA25}" type="parTrans" cxnId="{B3D7FA77-5CA3-464B-9D52-F9A5143C432B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4AA20F62-7111-463B-A094-B64A98B5DA8D}" type="sibTrans" cxnId="{B3D7FA77-5CA3-464B-9D52-F9A5143C432B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92DB0A2C-2351-4BDD-87CA-375C423A0B0F}">
      <dgm:prSet phldrT="[Tekst]" custT="1"/>
      <dgm:spPr/>
      <dgm:t>
        <a:bodyPr lIns="0" tIns="0" rIns="0" bIns="0"/>
        <a:lstStyle/>
        <a:p>
          <a:r>
            <a:rPr lang="nl-BE" sz="2000" dirty="0" smtClean="0">
              <a:solidFill>
                <a:schemeClr val="tx1"/>
              </a:solidFill>
            </a:rPr>
            <a:t>6. Post flight</a:t>
          </a:r>
          <a:endParaRPr lang="nl-BE" sz="2000" dirty="0">
            <a:solidFill>
              <a:schemeClr val="tx1"/>
            </a:solidFill>
          </a:endParaRPr>
        </a:p>
      </dgm:t>
    </dgm:pt>
    <dgm:pt modelId="{21BB1A9E-82B7-4EE1-B8D8-1666D52CC971}" type="parTrans" cxnId="{E58A1A4A-57E7-42D2-9C65-237ACA64DEED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D1BE780F-D6D1-4C7A-BDFA-1061A0AD41FC}" type="sibTrans" cxnId="{E58A1A4A-57E7-42D2-9C65-237ACA64DEED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F849DED3-3DF5-49AC-9B65-8947895FC46C}">
      <dgm:prSet phldrT="[Tekst]" custT="1"/>
      <dgm:spPr/>
      <dgm:t>
        <a:bodyPr lIns="0" tIns="0" rIns="0" bIns="0"/>
        <a:lstStyle/>
        <a:p>
          <a:r>
            <a:rPr lang="nl-BE" sz="1800" dirty="0" smtClean="0">
              <a:solidFill>
                <a:schemeClr val="tx1"/>
              </a:solidFill>
            </a:rPr>
            <a:t>TD/OH/VH</a:t>
          </a:r>
          <a:endParaRPr lang="nl-BE" sz="1800" dirty="0">
            <a:solidFill>
              <a:schemeClr val="tx1"/>
            </a:solidFill>
          </a:endParaRPr>
        </a:p>
      </dgm:t>
    </dgm:pt>
    <dgm:pt modelId="{1D96ADA0-42AB-415C-8DEE-01302B8A3AA4}" type="parTrans" cxnId="{354BCAA9-F54A-49FC-9408-EAEB46480458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109298FD-2C91-4B9F-9A6F-BEC7EBF7D743}" type="sibTrans" cxnId="{354BCAA9-F54A-49FC-9408-EAEB46480458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0DDB0F64-CE66-4E91-B53A-D14154570426}">
      <dgm:prSet phldrT="[Tekst]" custT="1"/>
      <dgm:spPr/>
      <dgm:t>
        <a:bodyPr lIns="0" tIns="0" rIns="0" bIns="0"/>
        <a:lstStyle/>
        <a:p>
          <a:r>
            <a:rPr lang="nl-BE" sz="2000" dirty="0" smtClean="0">
              <a:solidFill>
                <a:schemeClr val="tx1"/>
              </a:solidFill>
            </a:rPr>
            <a:t>5. Vliegoperatie</a:t>
          </a:r>
          <a:endParaRPr lang="nl-BE" sz="2000" dirty="0">
            <a:solidFill>
              <a:schemeClr val="tx1"/>
            </a:solidFill>
          </a:endParaRPr>
        </a:p>
      </dgm:t>
    </dgm:pt>
    <dgm:pt modelId="{123F1559-5D77-487B-874B-562D39447EFC}" type="parTrans" cxnId="{99A02F95-0BCE-4DA0-B56D-64209B38D99A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AB456BFC-65A6-4969-8E60-EC521E82CDDD}" type="sibTrans" cxnId="{99A02F95-0BCE-4DA0-B56D-64209B38D99A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F835E0D4-9588-4E6F-ABDC-D7D907F06C7E}">
      <dgm:prSet phldrT="[Tekst]" custT="1"/>
      <dgm:spPr/>
      <dgm:t>
        <a:bodyPr lIns="0" tIns="0" rIns="0" bIns="0"/>
        <a:lstStyle/>
        <a:p>
          <a:r>
            <a:rPr lang="nl-BE" sz="1800" dirty="0" smtClean="0">
              <a:solidFill>
                <a:schemeClr val="tx1"/>
              </a:solidFill>
            </a:rPr>
            <a:t>Meteo/luchtruim</a:t>
          </a:r>
          <a:endParaRPr lang="nl-BE" sz="1800" dirty="0">
            <a:solidFill>
              <a:schemeClr val="tx1"/>
            </a:solidFill>
          </a:endParaRPr>
        </a:p>
      </dgm:t>
    </dgm:pt>
    <dgm:pt modelId="{2F61B63B-D6D6-4FCD-BFC0-719D9D014D92}" type="parTrans" cxnId="{CD3122A5-EAF5-4283-9E41-8E78F67737CC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30BD985A-4A2B-4DC6-9E70-BB26DE35A127}" type="sibTrans" cxnId="{CD3122A5-EAF5-4283-9E41-8E78F67737CC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57A5855F-73C8-4B1F-BE43-BEDE436E8681}">
      <dgm:prSet phldrT="[Tekst]" custT="1"/>
      <dgm:spPr/>
      <dgm:t>
        <a:bodyPr lIns="0" tIns="0" rIns="0" bIns="0"/>
        <a:lstStyle/>
        <a:p>
          <a:r>
            <a:rPr lang="nl-BE" sz="1800" dirty="0" smtClean="0">
              <a:solidFill>
                <a:schemeClr val="tx1"/>
              </a:solidFill>
            </a:rPr>
            <a:t>Inspectie: </a:t>
          </a:r>
          <a:r>
            <a:rPr lang="nl-BE" sz="1800" dirty="0" err="1" smtClean="0">
              <a:solidFill>
                <a:schemeClr val="tx1"/>
              </a:solidFill>
            </a:rPr>
            <a:t>SiSu</a:t>
          </a:r>
          <a:r>
            <a:rPr lang="nl-BE" sz="1800" dirty="0" smtClean="0">
              <a:solidFill>
                <a:schemeClr val="tx1"/>
              </a:solidFill>
            </a:rPr>
            <a:t>/</a:t>
          </a:r>
          <a:r>
            <a:rPr lang="nl-BE" sz="1800" dirty="0" err="1" smtClean="0">
              <a:solidFill>
                <a:schemeClr val="tx1"/>
              </a:solidFill>
            </a:rPr>
            <a:t>tech</a:t>
          </a:r>
          <a:r>
            <a:rPr lang="nl-BE" sz="1800" dirty="0" smtClean="0">
              <a:solidFill>
                <a:schemeClr val="tx1"/>
              </a:solidFill>
            </a:rPr>
            <a:t>.</a:t>
          </a:r>
          <a:endParaRPr lang="nl-BE" sz="1800" dirty="0">
            <a:solidFill>
              <a:schemeClr val="tx1"/>
            </a:solidFill>
          </a:endParaRPr>
        </a:p>
      </dgm:t>
    </dgm:pt>
    <dgm:pt modelId="{88713014-F4FC-4808-BD8A-4B67B6DA9284}" type="parTrans" cxnId="{3BB96226-118D-4AD2-9006-9B31B05858AC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D279A1F5-59FC-46F2-B9E1-8CB80C52B219}" type="sibTrans" cxnId="{3BB96226-118D-4AD2-9006-9B31B05858AC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1E8FE1B8-B692-465E-8DB7-00E00B278A16}">
      <dgm:prSet phldrT="[Tekst]" custT="1"/>
      <dgm:spPr/>
      <dgm:t>
        <a:bodyPr lIns="0" tIns="0" rIns="0" bIns="0"/>
        <a:lstStyle/>
        <a:p>
          <a:r>
            <a:rPr lang="nl-BE" sz="1800" dirty="0" smtClean="0">
              <a:solidFill>
                <a:schemeClr val="tx1"/>
              </a:solidFill>
            </a:rPr>
            <a:t>Massa en balans</a:t>
          </a:r>
          <a:endParaRPr lang="nl-BE" sz="1800" dirty="0">
            <a:solidFill>
              <a:schemeClr val="tx1"/>
            </a:solidFill>
          </a:endParaRPr>
        </a:p>
      </dgm:t>
    </dgm:pt>
    <dgm:pt modelId="{FD10FD50-F746-43E3-8186-324D94238E20}" type="parTrans" cxnId="{744666D4-5CB2-406B-B91C-3011D5B9828E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F63367E7-805F-49BD-8777-44D6E6965AC4}" type="sibTrans" cxnId="{744666D4-5CB2-406B-B91C-3011D5B9828E}">
      <dgm:prSet/>
      <dgm:spPr/>
      <dgm:t>
        <a:bodyPr/>
        <a:lstStyle/>
        <a:p>
          <a:endParaRPr lang="nl-BE">
            <a:solidFill>
              <a:schemeClr val="tx1"/>
            </a:solidFill>
          </a:endParaRPr>
        </a:p>
      </dgm:t>
    </dgm:pt>
    <dgm:pt modelId="{3F4EA327-F92F-444A-A168-3B45627B25D9}">
      <dgm:prSet phldrT="[Tekst]" custT="1"/>
      <dgm:spPr/>
      <dgm:t>
        <a:bodyPr lIns="0" tIns="0" rIns="0" bIns="0"/>
        <a:lstStyle/>
        <a:p>
          <a:r>
            <a:rPr lang="nl-BE" sz="1800" dirty="0" err="1" smtClean="0">
              <a:solidFill>
                <a:schemeClr val="tx1"/>
              </a:solidFill>
            </a:rPr>
            <a:t>Belgocontrol</a:t>
          </a:r>
          <a:endParaRPr lang="nl-BE" sz="1800" dirty="0">
            <a:solidFill>
              <a:schemeClr val="tx1"/>
            </a:solidFill>
          </a:endParaRPr>
        </a:p>
      </dgm:t>
    </dgm:pt>
    <dgm:pt modelId="{A14A53DF-DCA0-4F7B-8761-B0B08B4AC8FF}" type="parTrans" cxnId="{FD1E31CF-FC7C-4F59-9463-9816300C18F9}">
      <dgm:prSet/>
      <dgm:spPr/>
      <dgm:t>
        <a:bodyPr/>
        <a:lstStyle/>
        <a:p>
          <a:endParaRPr lang="nl-BE"/>
        </a:p>
      </dgm:t>
    </dgm:pt>
    <dgm:pt modelId="{91D53F1C-C249-46D1-9782-ACF9BD74B3B2}" type="sibTrans" cxnId="{FD1E31CF-FC7C-4F59-9463-9816300C18F9}">
      <dgm:prSet/>
      <dgm:spPr/>
      <dgm:t>
        <a:bodyPr/>
        <a:lstStyle/>
        <a:p>
          <a:endParaRPr lang="nl-BE"/>
        </a:p>
      </dgm:t>
    </dgm:pt>
    <dgm:pt modelId="{7C73D872-1F2A-472C-9894-14A179E879D1}">
      <dgm:prSet phldrT="[Tekst]" custT="1"/>
      <dgm:spPr/>
      <dgm:t>
        <a:bodyPr lIns="0" tIns="0" rIns="0" bIns="0"/>
        <a:lstStyle/>
        <a:p>
          <a:r>
            <a:rPr lang="nl-BE" sz="1800" dirty="0" smtClean="0">
              <a:solidFill>
                <a:schemeClr val="tx1"/>
              </a:solidFill>
            </a:rPr>
            <a:t>Verzekering </a:t>
          </a:r>
          <a:endParaRPr lang="nl-BE" sz="1800" dirty="0">
            <a:solidFill>
              <a:schemeClr val="tx1"/>
            </a:solidFill>
          </a:endParaRPr>
        </a:p>
      </dgm:t>
    </dgm:pt>
    <dgm:pt modelId="{EFD9FCDD-25C7-4230-9B01-18CA78639B68}" type="parTrans" cxnId="{2F18C7F1-9A06-4230-BEF4-61F227502975}">
      <dgm:prSet/>
      <dgm:spPr/>
      <dgm:t>
        <a:bodyPr/>
        <a:lstStyle/>
        <a:p>
          <a:endParaRPr lang="nl-NL"/>
        </a:p>
      </dgm:t>
    </dgm:pt>
    <dgm:pt modelId="{7DD66261-0B73-4EF3-A6AA-A894BBC49A3B}" type="sibTrans" cxnId="{2F18C7F1-9A06-4230-BEF4-61F227502975}">
      <dgm:prSet/>
      <dgm:spPr/>
      <dgm:t>
        <a:bodyPr/>
        <a:lstStyle/>
        <a:p>
          <a:endParaRPr lang="nl-NL"/>
        </a:p>
      </dgm:t>
    </dgm:pt>
    <dgm:pt modelId="{E5BD175A-AA86-473D-9046-9F7ECD9FCCF1}" type="pres">
      <dgm:prSet presAssocID="{8B91682F-89A7-498F-A71E-9C68D3CCCFB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nl-BE"/>
        </a:p>
      </dgm:t>
    </dgm:pt>
    <dgm:pt modelId="{213B62B5-465D-440D-8888-A0F5F583B906}" type="pres">
      <dgm:prSet presAssocID="{83F0FA47-B6A7-4032-A1C2-B07EC09E0E1C}" presName="composite" presStyleCnt="0"/>
      <dgm:spPr/>
    </dgm:pt>
    <dgm:pt modelId="{D56680BC-98F6-4B3F-B2DC-59F1CD5603AC}" type="pres">
      <dgm:prSet presAssocID="{83F0FA47-B6A7-4032-A1C2-B07EC09E0E1C}" presName="bentUpArrow1" presStyleLbl="alignImgPlace1" presStyleIdx="0" presStyleCnt="5"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1B3C911D-5B45-42AC-A85B-0ACCE2B5DF52}" type="pres">
      <dgm:prSet presAssocID="{83F0FA47-B6A7-4032-A1C2-B07EC09E0E1C}" presName="ParentText" presStyleLbl="node1" presStyleIdx="0" presStyleCnt="6" custScaleX="14586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FCE74E59-417B-464E-BA68-AA5FF79B2BB0}" type="pres">
      <dgm:prSet presAssocID="{83F0FA47-B6A7-4032-A1C2-B07EC09E0E1C}" presName="ChildText" presStyleLbl="revTx" presStyleIdx="0" presStyleCnt="5" custScaleX="303944" custLinFactX="39045" custLinFactNeighborX="100000" custLinFactNeighborY="-81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34DF0C5D-FF71-42A7-8670-16FD55EF83C8}" type="pres">
      <dgm:prSet presAssocID="{44C8AC2E-97E5-47A8-9084-F6E65823275C}" presName="sibTrans" presStyleCnt="0"/>
      <dgm:spPr/>
    </dgm:pt>
    <dgm:pt modelId="{00D95D72-2C2E-4801-871A-B76E9B7B9B44}" type="pres">
      <dgm:prSet presAssocID="{CBF24460-ACFD-41B9-8DC3-36038EC6A8B3}" presName="composite" presStyleCnt="0"/>
      <dgm:spPr/>
    </dgm:pt>
    <dgm:pt modelId="{75469179-3B8F-4786-B4A9-AD8BAF1ED0D0}" type="pres">
      <dgm:prSet presAssocID="{CBF24460-ACFD-41B9-8DC3-36038EC6A8B3}" presName="bentUpArrow1" presStyleLbl="alignImgPlace1" presStyleIdx="1" presStyleCnt="5"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DA5D6CBC-8058-4FC1-9D45-06BDBE88D0D6}" type="pres">
      <dgm:prSet presAssocID="{CBF24460-ACFD-41B9-8DC3-36038EC6A8B3}" presName="ParentText" presStyleLbl="node1" presStyleIdx="1" presStyleCnt="6" custScaleX="207109" custLinFactNeighborX="-2231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9D1444BD-6C1F-471F-89A6-C154CF9F9BCF}" type="pres">
      <dgm:prSet presAssocID="{CBF24460-ACFD-41B9-8DC3-36038EC6A8B3}" presName="ChildText" presStyleLbl="revTx" presStyleIdx="1" presStyleCnt="5" custScaleX="457685" custLinFactX="100000" custLinFactNeighborX="131584" custLinFactNeighborY="-49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7DF89E5C-6154-46E1-83AC-A1B8791A3BC3}" type="pres">
      <dgm:prSet presAssocID="{324898CC-97AE-4D4D-8071-762E5695CD31}" presName="sibTrans" presStyleCnt="0"/>
      <dgm:spPr/>
    </dgm:pt>
    <dgm:pt modelId="{B260F42B-FB83-45D0-9FA0-559C2C08418E}" type="pres">
      <dgm:prSet presAssocID="{2CE2F266-8BDB-46EC-922C-87121E83CC0B}" presName="composite" presStyleCnt="0"/>
      <dgm:spPr/>
    </dgm:pt>
    <dgm:pt modelId="{47665392-4F0A-4128-8823-AF9A7ECF3C75}" type="pres">
      <dgm:prSet presAssocID="{2CE2F266-8BDB-46EC-922C-87121E83CC0B}" presName="bentUpArrow1" presStyleLbl="alignImgPlace1" presStyleIdx="2" presStyleCnt="5"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686971B4-88F0-4E26-9D02-576C75558790}" type="pres">
      <dgm:prSet presAssocID="{2CE2F266-8BDB-46EC-922C-87121E83CC0B}" presName="ParentText" presStyleLbl="node1" presStyleIdx="2" presStyleCnt="6" custScaleX="175160" custLinFactNeighborX="790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394870F0-90B4-4B01-A2D1-1ED721B0FA9E}" type="pres">
      <dgm:prSet presAssocID="{2CE2F266-8BDB-46EC-922C-87121E83CC0B}" presName="ChildText" presStyleLbl="revTx" presStyleIdx="2" presStyleCnt="5" custScaleX="307900" custLinFactX="66487" custLinFactNeighborX="100000" custLinFactNeighborY="-72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42FB7BB3-B8BE-46B2-A4B6-B7FC9D1C23FB}" type="pres">
      <dgm:prSet presAssocID="{D171A376-2564-4F85-8DFF-B38468AFEB18}" presName="sibTrans" presStyleCnt="0"/>
      <dgm:spPr/>
    </dgm:pt>
    <dgm:pt modelId="{EBF76BE7-80B1-4688-B912-D85ECBA2BE8E}" type="pres">
      <dgm:prSet presAssocID="{7F0C77AF-6B29-48D0-9192-2FDAD618794E}" presName="composite" presStyleCnt="0"/>
      <dgm:spPr/>
    </dgm:pt>
    <dgm:pt modelId="{47A3169D-CAD4-491D-8192-A097C23F33A2}" type="pres">
      <dgm:prSet presAssocID="{7F0C77AF-6B29-48D0-9192-2FDAD618794E}" presName="bentUpArrow1" presStyleLbl="alignImgPlace1" presStyleIdx="3" presStyleCnt="5"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DB21E055-C44F-4B10-8336-C6D1926F72A7}" type="pres">
      <dgm:prSet presAssocID="{7F0C77AF-6B29-48D0-9192-2FDAD618794E}" presName="ParentText" presStyleLbl="node1" presStyleIdx="3" presStyleCnt="6" custScaleX="189390" custLinFactNeighborX="-893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6580B532-2847-491A-9FC6-7F4ED0D346C9}" type="pres">
      <dgm:prSet presAssocID="{7F0C77AF-6B29-48D0-9192-2FDAD618794E}" presName="ChildText" presStyleLbl="revTx" presStyleIdx="3" presStyleCnt="5" custScaleX="361841" custLinFactX="90002" custLinFactNeighborX="100000" custLinFactNeighborY="57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690CD941-632E-4CBF-B04C-921A0F5A775A}" type="pres">
      <dgm:prSet presAssocID="{4AA20F62-7111-463B-A094-B64A98B5DA8D}" presName="sibTrans" presStyleCnt="0"/>
      <dgm:spPr/>
    </dgm:pt>
    <dgm:pt modelId="{D493EA14-9370-4B52-B606-62089A01C998}" type="pres">
      <dgm:prSet presAssocID="{0DDB0F64-CE66-4E91-B53A-D14154570426}" presName="composite" presStyleCnt="0"/>
      <dgm:spPr/>
    </dgm:pt>
    <dgm:pt modelId="{2AA617E0-B6CF-43FC-8318-52E38576324A}" type="pres">
      <dgm:prSet presAssocID="{0DDB0F64-CE66-4E91-B53A-D14154570426}" presName="bentUpArrow1" presStyleLbl="alignImgPlace1" presStyleIdx="4" presStyleCnt="5" custLinFactNeighborX="35818"/>
      <dgm:spPr>
        <a:ln>
          <a:solidFill>
            <a:schemeClr val="tx1"/>
          </a:solidFill>
        </a:ln>
      </dgm:spPr>
      <dgm:t>
        <a:bodyPr/>
        <a:lstStyle/>
        <a:p>
          <a:endParaRPr lang="nl-NL"/>
        </a:p>
      </dgm:t>
    </dgm:pt>
    <dgm:pt modelId="{C4F5A86B-22EB-4B40-9019-B34FBCAD9526}" type="pres">
      <dgm:prSet presAssocID="{0DDB0F64-CE66-4E91-B53A-D14154570426}" presName="ParentText" presStyleLbl="node1" presStyleIdx="4" presStyleCnt="6" custScaleX="21785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FE6AADCD-FEF0-4DA4-89EB-FC02494BF889}" type="pres">
      <dgm:prSet presAssocID="{0DDB0F64-CE66-4E91-B53A-D14154570426}" presName="ChildText" presStyleLbl="revTx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67DE492D-CEDF-42B8-87BE-B93070E4DA3A}" type="pres">
      <dgm:prSet presAssocID="{AB456BFC-65A6-4969-8E60-EC521E82CDDD}" presName="sibTrans" presStyleCnt="0"/>
      <dgm:spPr/>
    </dgm:pt>
    <dgm:pt modelId="{3B154EED-3982-4726-8FA8-F74DE1FA6DD9}" type="pres">
      <dgm:prSet presAssocID="{92DB0A2C-2351-4BDD-87CA-375C423A0B0F}" presName="composite" presStyleCnt="0"/>
      <dgm:spPr/>
    </dgm:pt>
    <dgm:pt modelId="{13714884-BD87-4D78-B469-DDE30BE37FF7}" type="pres">
      <dgm:prSet presAssocID="{92DB0A2C-2351-4BDD-87CA-375C423A0B0F}" presName="ParentText" presStyleLbl="node1" presStyleIdx="5" presStyleCnt="6" custScaleX="175160" custLinFactNeighborX="383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nl-BE"/>
        </a:p>
      </dgm:t>
    </dgm:pt>
  </dgm:ptLst>
  <dgm:cxnLst>
    <dgm:cxn modelId="{3B50157C-2C13-4BD6-BE96-143296F3649E}" type="presOf" srcId="{57A5855F-73C8-4B1F-BE43-BEDE436E8681}" destId="{6580B532-2847-491A-9FC6-7F4ED0D346C9}" srcOrd="0" destOrd="1" presId="urn:microsoft.com/office/officeart/2005/8/layout/StepDownProcess"/>
    <dgm:cxn modelId="{011AE2EA-37F2-458F-880A-F8880FA8D6EE}" type="presOf" srcId="{3F4EA327-F92F-444A-A168-3B45627B25D9}" destId="{394870F0-90B4-4B01-A2D1-1ED721B0FA9E}" srcOrd="0" destOrd="1" presId="urn:microsoft.com/office/officeart/2005/8/layout/StepDownProcess"/>
    <dgm:cxn modelId="{451D46DD-95C2-426D-8EBC-1DBC8C58CA5D}" type="presOf" srcId="{66DE5DD4-8BBC-4865-8861-01B3CF070984}" destId="{FCE74E59-417B-464E-BA68-AA5FF79B2BB0}" srcOrd="0" destOrd="0" presId="urn:microsoft.com/office/officeart/2005/8/layout/StepDownProcess"/>
    <dgm:cxn modelId="{E9D718E1-BF80-4DAE-83C8-B1F0E7E1DF2A}" type="presOf" srcId="{83F0FA47-B6A7-4032-A1C2-B07EC09E0E1C}" destId="{1B3C911D-5B45-42AC-A85B-0ACCE2B5DF52}" srcOrd="0" destOrd="0" presId="urn:microsoft.com/office/officeart/2005/8/layout/StepDownProcess"/>
    <dgm:cxn modelId="{1F0800B0-1E23-4074-A27E-1697AF337C31}" type="presOf" srcId="{92DB0A2C-2351-4BDD-87CA-375C423A0B0F}" destId="{13714884-BD87-4D78-B469-DDE30BE37FF7}" srcOrd="0" destOrd="0" presId="urn:microsoft.com/office/officeart/2005/8/layout/StepDownProcess"/>
    <dgm:cxn modelId="{5DED73B3-97B8-4106-9793-E5752065C487}" srcId="{83F0FA47-B6A7-4032-A1C2-B07EC09E0E1C}" destId="{D2226926-7ED1-4BB5-9379-8DAFCCD0D005}" srcOrd="1" destOrd="0" parTransId="{A5341CA9-07D5-4DFB-A349-DB37F24F01DC}" sibTransId="{6BB47D42-8862-4058-B74E-3F091AD7E7A4}"/>
    <dgm:cxn modelId="{354BCAA9-F54A-49FC-9408-EAEB46480458}" srcId="{CBF24460-ACFD-41B9-8DC3-36038EC6A8B3}" destId="{F849DED3-3DF5-49AC-9B65-8947895FC46C}" srcOrd="0" destOrd="0" parTransId="{1D96ADA0-42AB-415C-8DEE-01302B8A3AA4}" sibTransId="{109298FD-2C91-4B9F-9A6F-BEC7EBF7D743}"/>
    <dgm:cxn modelId="{99A02F95-0BCE-4DA0-B56D-64209B38D99A}" srcId="{8B91682F-89A7-498F-A71E-9C68D3CCCFB3}" destId="{0DDB0F64-CE66-4E91-B53A-D14154570426}" srcOrd="4" destOrd="0" parTransId="{123F1559-5D77-487B-874B-562D39447EFC}" sibTransId="{AB456BFC-65A6-4969-8E60-EC521E82CDDD}"/>
    <dgm:cxn modelId="{2F18C7F1-9A06-4230-BEF4-61F227502975}" srcId="{CBF24460-ACFD-41B9-8DC3-36038EC6A8B3}" destId="{7C73D872-1F2A-472C-9894-14A179E879D1}" srcOrd="2" destOrd="0" parTransId="{EFD9FCDD-25C7-4230-9B01-18CA78639B68}" sibTransId="{7DD66261-0B73-4EF3-A6AA-A894BBC49A3B}"/>
    <dgm:cxn modelId="{91370451-00F0-4D70-8EA2-E09C3D6D1799}" type="presOf" srcId="{D2226926-7ED1-4BB5-9379-8DAFCCD0D005}" destId="{FCE74E59-417B-464E-BA68-AA5FF79B2BB0}" srcOrd="0" destOrd="1" presId="urn:microsoft.com/office/officeart/2005/8/layout/StepDownProcess"/>
    <dgm:cxn modelId="{603DC6AC-1BE7-461F-B23E-6D47ADB587CF}" type="presOf" srcId="{8B91682F-89A7-498F-A71E-9C68D3CCCFB3}" destId="{E5BD175A-AA86-473D-9046-9F7ECD9FCCF1}" srcOrd="0" destOrd="0" presId="urn:microsoft.com/office/officeart/2005/8/layout/StepDownProcess"/>
    <dgm:cxn modelId="{1305344F-0CD9-4280-AB56-EADF27150F53}" type="presOf" srcId="{2CE2F266-8BDB-46EC-922C-87121E83CC0B}" destId="{686971B4-88F0-4E26-9D02-576C75558790}" srcOrd="0" destOrd="0" presId="urn:microsoft.com/office/officeart/2005/8/layout/StepDownProcess"/>
    <dgm:cxn modelId="{1F7E217B-4517-4F55-9FA9-72F4201667A7}" type="presOf" srcId="{F835E0D4-9588-4E6F-ABDC-D7D907F06C7E}" destId="{6580B532-2847-491A-9FC6-7F4ED0D346C9}" srcOrd="0" destOrd="0" presId="urn:microsoft.com/office/officeart/2005/8/layout/StepDownProcess"/>
    <dgm:cxn modelId="{A0416842-1178-4BF6-B50F-82574AE6BE62}" type="presOf" srcId="{0DDB0F64-CE66-4E91-B53A-D14154570426}" destId="{C4F5A86B-22EB-4B40-9019-B34FBCAD9526}" srcOrd="0" destOrd="0" presId="urn:microsoft.com/office/officeart/2005/8/layout/StepDownProcess"/>
    <dgm:cxn modelId="{F484B305-951B-4F56-B92D-926F426E4E13}" type="presOf" srcId="{F849DED3-3DF5-49AC-9B65-8947895FC46C}" destId="{9D1444BD-6C1F-471F-89A6-C154CF9F9BCF}" srcOrd="0" destOrd="0" presId="urn:microsoft.com/office/officeart/2005/8/layout/StepDownProcess"/>
    <dgm:cxn modelId="{B3D7FA77-5CA3-464B-9D52-F9A5143C432B}" srcId="{8B91682F-89A7-498F-A71E-9C68D3CCCFB3}" destId="{7F0C77AF-6B29-48D0-9192-2FDAD618794E}" srcOrd="3" destOrd="0" parTransId="{AAA3E206-2207-4B75-AD0C-5EB4F0ECEA25}" sibTransId="{4AA20F62-7111-463B-A094-B64A98B5DA8D}"/>
    <dgm:cxn modelId="{9EE4D3D0-5BE0-4243-8422-DBD6E11E1F87}" type="presOf" srcId="{21DD356D-0743-4904-8549-74E970B3A5D6}" destId="{394870F0-90B4-4B01-A2D1-1ED721B0FA9E}" srcOrd="0" destOrd="0" presId="urn:microsoft.com/office/officeart/2005/8/layout/StepDownProcess"/>
    <dgm:cxn modelId="{CD3122A5-EAF5-4283-9E41-8E78F67737CC}" srcId="{7F0C77AF-6B29-48D0-9192-2FDAD618794E}" destId="{F835E0D4-9588-4E6F-ABDC-D7D907F06C7E}" srcOrd="0" destOrd="0" parTransId="{2F61B63B-D6D6-4FCD-BFC0-719D9D014D92}" sibTransId="{30BD985A-4A2B-4DC6-9E70-BB26DE35A127}"/>
    <dgm:cxn modelId="{744666D4-5CB2-406B-B91C-3011D5B9828E}" srcId="{7F0C77AF-6B29-48D0-9192-2FDAD618794E}" destId="{1E8FE1B8-B692-465E-8DB7-00E00B278A16}" srcOrd="2" destOrd="0" parTransId="{FD10FD50-F746-43E3-8186-324D94238E20}" sibTransId="{F63367E7-805F-49BD-8777-44D6E6965AC4}"/>
    <dgm:cxn modelId="{A1874216-D546-4C9A-AAFC-4BE8BBC71FD1}" type="presOf" srcId="{1E8FE1B8-B692-465E-8DB7-00E00B278A16}" destId="{6580B532-2847-491A-9FC6-7F4ED0D346C9}" srcOrd="0" destOrd="2" presId="urn:microsoft.com/office/officeart/2005/8/layout/StepDownProcess"/>
    <dgm:cxn modelId="{FD1E31CF-FC7C-4F59-9463-9816300C18F9}" srcId="{2CE2F266-8BDB-46EC-922C-87121E83CC0B}" destId="{3F4EA327-F92F-444A-A168-3B45627B25D9}" srcOrd="1" destOrd="0" parTransId="{A14A53DF-DCA0-4F7B-8761-B0B08B4AC8FF}" sibTransId="{91D53F1C-C249-46D1-9782-ACF9BD74B3B2}"/>
    <dgm:cxn modelId="{DBE2D85A-A934-496C-875D-72F461C3FA1D}" srcId="{CBF24460-ACFD-41B9-8DC3-36038EC6A8B3}" destId="{7B267418-A385-4530-8BE9-718B228D4098}" srcOrd="1" destOrd="0" parTransId="{2F4FF271-2A8D-4B08-AAFE-9D9D05C5F47C}" sibTransId="{8B8D0126-B7D8-4214-9F3D-BE276CA44774}"/>
    <dgm:cxn modelId="{8E30F670-922A-4EB4-AB6A-EE40DA531AB8}" srcId="{2CE2F266-8BDB-46EC-922C-87121E83CC0B}" destId="{21DD356D-0743-4904-8549-74E970B3A5D6}" srcOrd="0" destOrd="0" parTransId="{D65E9ADE-E856-457F-8481-49A2E0B23026}" sibTransId="{7466AC2A-10EA-4B70-B62E-783275F1295D}"/>
    <dgm:cxn modelId="{E58A1A4A-57E7-42D2-9C65-237ACA64DEED}" srcId="{8B91682F-89A7-498F-A71E-9C68D3CCCFB3}" destId="{92DB0A2C-2351-4BDD-87CA-375C423A0B0F}" srcOrd="5" destOrd="0" parTransId="{21BB1A9E-82B7-4EE1-B8D8-1666D52CC971}" sibTransId="{D1BE780F-D6D1-4C7A-BDFA-1061A0AD41FC}"/>
    <dgm:cxn modelId="{947368D8-0557-45DA-BA00-C2D9FC78F68A}" type="presOf" srcId="{7B267418-A385-4530-8BE9-718B228D4098}" destId="{9D1444BD-6C1F-471F-89A6-C154CF9F9BCF}" srcOrd="0" destOrd="1" presId="urn:microsoft.com/office/officeart/2005/8/layout/StepDownProcess"/>
    <dgm:cxn modelId="{20151CCA-0C6D-42F7-A7E3-EAC67C33A195}" srcId="{83F0FA47-B6A7-4032-A1C2-B07EC09E0E1C}" destId="{66DE5DD4-8BBC-4865-8861-01B3CF070984}" srcOrd="0" destOrd="0" parTransId="{3A773E47-489E-4379-B99A-2420F7146220}" sibTransId="{BF2C6A5B-E7FC-460A-B905-FE5E0F89FE79}"/>
    <dgm:cxn modelId="{B3AECD09-2941-4B97-8A91-D2CF546AE68E}" srcId="{8B91682F-89A7-498F-A71E-9C68D3CCCFB3}" destId="{2CE2F266-8BDB-46EC-922C-87121E83CC0B}" srcOrd="2" destOrd="0" parTransId="{7CE91B38-6071-4467-8888-26F1B9543B89}" sibTransId="{D171A376-2564-4F85-8DFF-B38468AFEB18}"/>
    <dgm:cxn modelId="{08C81936-DB0E-45EC-AFE6-5DE7263593AE}" type="presOf" srcId="{CBF24460-ACFD-41B9-8DC3-36038EC6A8B3}" destId="{DA5D6CBC-8058-4FC1-9D45-06BDBE88D0D6}" srcOrd="0" destOrd="0" presId="urn:microsoft.com/office/officeart/2005/8/layout/StepDownProcess"/>
    <dgm:cxn modelId="{68F4C93F-9D84-4C7D-8307-C963A28CD26C}" type="presOf" srcId="{7F0C77AF-6B29-48D0-9192-2FDAD618794E}" destId="{DB21E055-C44F-4B10-8336-C6D1926F72A7}" srcOrd="0" destOrd="0" presId="urn:microsoft.com/office/officeart/2005/8/layout/StepDownProcess"/>
    <dgm:cxn modelId="{3BB96226-118D-4AD2-9006-9B31B05858AC}" srcId="{7F0C77AF-6B29-48D0-9192-2FDAD618794E}" destId="{57A5855F-73C8-4B1F-BE43-BEDE436E8681}" srcOrd="1" destOrd="0" parTransId="{88713014-F4FC-4808-BD8A-4B67B6DA9284}" sibTransId="{D279A1F5-59FC-46F2-B9E1-8CB80C52B219}"/>
    <dgm:cxn modelId="{9CFE0C6D-667A-408D-AD13-20C5359EB494}" srcId="{8B91682F-89A7-498F-A71E-9C68D3CCCFB3}" destId="{83F0FA47-B6A7-4032-A1C2-B07EC09E0E1C}" srcOrd="0" destOrd="0" parTransId="{6D96ED4A-537E-4A20-88C3-4FCD1B3A436D}" sibTransId="{44C8AC2E-97E5-47A8-9084-F6E65823275C}"/>
    <dgm:cxn modelId="{431BBD74-8A33-4B8B-86B0-423757FA58FE}" srcId="{8B91682F-89A7-498F-A71E-9C68D3CCCFB3}" destId="{CBF24460-ACFD-41B9-8DC3-36038EC6A8B3}" srcOrd="1" destOrd="0" parTransId="{021CE04C-3160-447F-886F-C9541E79746A}" sibTransId="{324898CC-97AE-4D4D-8071-762E5695CD31}"/>
    <dgm:cxn modelId="{8DE04335-005D-4A95-A028-78EAEF87E2DF}" type="presOf" srcId="{7C73D872-1F2A-472C-9894-14A179E879D1}" destId="{9D1444BD-6C1F-471F-89A6-C154CF9F9BCF}" srcOrd="0" destOrd="2" presId="urn:microsoft.com/office/officeart/2005/8/layout/StepDownProcess"/>
    <dgm:cxn modelId="{6CB64A05-8CDB-45FC-93AE-DA4E5D352DC5}" type="presParOf" srcId="{E5BD175A-AA86-473D-9046-9F7ECD9FCCF1}" destId="{213B62B5-465D-440D-8888-A0F5F583B906}" srcOrd="0" destOrd="0" presId="urn:microsoft.com/office/officeart/2005/8/layout/StepDownProcess"/>
    <dgm:cxn modelId="{724C4473-85D0-48F1-9B46-DFE0502A5E2F}" type="presParOf" srcId="{213B62B5-465D-440D-8888-A0F5F583B906}" destId="{D56680BC-98F6-4B3F-B2DC-59F1CD5603AC}" srcOrd="0" destOrd="0" presId="urn:microsoft.com/office/officeart/2005/8/layout/StepDownProcess"/>
    <dgm:cxn modelId="{8E3D9B0A-CB0A-498F-8CF3-6242CE56C146}" type="presParOf" srcId="{213B62B5-465D-440D-8888-A0F5F583B906}" destId="{1B3C911D-5B45-42AC-A85B-0ACCE2B5DF52}" srcOrd="1" destOrd="0" presId="urn:microsoft.com/office/officeart/2005/8/layout/StepDownProcess"/>
    <dgm:cxn modelId="{1FE439E2-0BF3-4F6B-A0E8-2CB508CA49DA}" type="presParOf" srcId="{213B62B5-465D-440D-8888-A0F5F583B906}" destId="{FCE74E59-417B-464E-BA68-AA5FF79B2BB0}" srcOrd="2" destOrd="0" presId="urn:microsoft.com/office/officeart/2005/8/layout/StepDownProcess"/>
    <dgm:cxn modelId="{09FD90CD-504B-42C4-9C89-79B6D5C0A08E}" type="presParOf" srcId="{E5BD175A-AA86-473D-9046-9F7ECD9FCCF1}" destId="{34DF0C5D-FF71-42A7-8670-16FD55EF83C8}" srcOrd="1" destOrd="0" presId="urn:microsoft.com/office/officeart/2005/8/layout/StepDownProcess"/>
    <dgm:cxn modelId="{C20A36FF-D9C3-41CA-AF25-ADDB300E54EE}" type="presParOf" srcId="{E5BD175A-AA86-473D-9046-9F7ECD9FCCF1}" destId="{00D95D72-2C2E-4801-871A-B76E9B7B9B44}" srcOrd="2" destOrd="0" presId="urn:microsoft.com/office/officeart/2005/8/layout/StepDownProcess"/>
    <dgm:cxn modelId="{43333C4F-A1BE-4592-BE35-9542D32E13F6}" type="presParOf" srcId="{00D95D72-2C2E-4801-871A-B76E9B7B9B44}" destId="{75469179-3B8F-4786-B4A9-AD8BAF1ED0D0}" srcOrd="0" destOrd="0" presId="urn:microsoft.com/office/officeart/2005/8/layout/StepDownProcess"/>
    <dgm:cxn modelId="{D850ABBA-CDBF-40FE-8433-4A7C31AACCCD}" type="presParOf" srcId="{00D95D72-2C2E-4801-871A-B76E9B7B9B44}" destId="{DA5D6CBC-8058-4FC1-9D45-06BDBE88D0D6}" srcOrd="1" destOrd="0" presId="urn:microsoft.com/office/officeart/2005/8/layout/StepDownProcess"/>
    <dgm:cxn modelId="{DECE52A6-0A1E-4F7A-B584-71DCB76FF461}" type="presParOf" srcId="{00D95D72-2C2E-4801-871A-B76E9B7B9B44}" destId="{9D1444BD-6C1F-471F-89A6-C154CF9F9BCF}" srcOrd="2" destOrd="0" presId="urn:microsoft.com/office/officeart/2005/8/layout/StepDownProcess"/>
    <dgm:cxn modelId="{1F57E77D-63DA-41B2-91B8-72F228DECB62}" type="presParOf" srcId="{E5BD175A-AA86-473D-9046-9F7ECD9FCCF1}" destId="{7DF89E5C-6154-46E1-83AC-A1B8791A3BC3}" srcOrd="3" destOrd="0" presId="urn:microsoft.com/office/officeart/2005/8/layout/StepDownProcess"/>
    <dgm:cxn modelId="{3B7A47D3-8135-43E8-9491-FB944A5ED919}" type="presParOf" srcId="{E5BD175A-AA86-473D-9046-9F7ECD9FCCF1}" destId="{B260F42B-FB83-45D0-9FA0-559C2C08418E}" srcOrd="4" destOrd="0" presId="urn:microsoft.com/office/officeart/2005/8/layout/StepDownProcess"/>
    <dgm:cxn modelId="{90F77084-4F43-4F31-A7E0-DB330ED39EFE}" type="presParOf" srcId="{B260F42B-FB83-45D0-9FA0-559C2C08418E}" destId="{47665392-4F0A-4128-8823-AF9A7ECF3C75}" srcOrd="0" destOrd="0" presId="urn:microsoft.com/office/officeart/2005/8/layout/StepDownProcess"/>
    <dgm:cxn modelId="{7F694B5E-B910-4AAE-9F91-E049FD8E4D7A}" type="presParOf" srcId="{B260F42B-FB83-45D0-9FA0-559C2C08418E}" destId="{686971B4-88F0-4E26-9D02-576C75558790}" srcOrd="1" destOrd="0" presId="urn:microsoft.com/office/officeart/2005/8/layout/StepDownProcess"/>
    <dgm:cxn modelId="{CC40ED0A-43E8-4C04-A6ED-5FC11AFAE34D}" type="presParOf" srcId="{B260F42B-FB83-45D0-9FA0-559C2C08418E}" destId="{394870F0-90B4-4B01-A2D1-1ED721B0FA9E}" srcOrd="2" destOrd="0" presId="urn:microsoft.com/office/officeart/2005/8/layout/StepDownProcess"/>
    <dgm:cxn modelId="{752F7327-7EF8-4E19-966E-AB161CCC0FAF}" type="presParOf" srcId="{E5BD175A-AA86-473D-9046-9F7ECD9FCCF1}" destId="{42FB7BB3-B8BE-46B2-A4B6-B7FC9D1C23FB}" srcOrd="5" destOrd="0" presId="urn:microsoft.com/office/officeart/2005/8/layout/StepDownProcess"/>
    <dgm:cxn modelId="{D1A1D10D-03D4-4302-9552-8EC75D722216}" type="presParOf" srcId="{E5BD175A-AA86-473D-9046-9F7ECD9FCCF1}" destId="{EBF76BE7-80B1-4688-B912-D85ECBA2BE8E}" srcOrd="6" destOrd="0" presId="urn:microsoft.com/office/officeart/2005/8/layout/StepDownProcess"/>
    <dgm:cxn modelId="{0FF21BEE-168B-44C3-98B5-7DB27D03FAE8}" type="presParOf" srcId="{EBF76BE7-80B1-4688-B912-D85ECBA2BE8E}" destId="{47A3169D-CAD4-491D-8192-A097C23F33A2}" srcOrd="0" destOrd="0" presId="urn:microsoft.com/office/officeart/2005/8/layout/StepDownProcess"/>
    <dgm:cxn modelId="{8CCF1411-F104-4129-8F25-47F41FFDF9AD}" type="presParOf" srcId="{EBF76BE7-80B1-4688-B912-D85ECBA2BE8E}" destId="{DB21E055-C44F-4B10-8336-C6D1926F72A7}" srcOrd="1" destOrd="0" presId="urn:microsoft.com/office/officeart/2005/8/layout/StepDownProcess"/>
    <dgm:cxn modelId="{918125C5-05D9-4925-9B8F-D7BA6363F059}" type="presParOf" srcId="{EBF76BE7-80B1-4688-B912-D85ECBA2BE8E}" destId="{6580B532-2847-491A-9FC6-7F4ED0D346C9}" srcOrd="2" destOrd="0" presId="urn:microsoft.com/office/officeart/2005/8/layout/StepDownProcess"/>
    <dgm:cxn modelId="{5A65A393-11EF-43F5-88AA-10635DA6BDA6}" type="presParOf" srcId="{E5BD175A-AA86-473D-9046-9F7ECD9FCCF1}" destId="{690CD941-632E-4CBF-B04C-921A0F5A775A}" srcOrd="7" destOrd="0" presId="urn:microsoft.com/office/officeart/2005/8/layout/StepDownProcess"/>
    <dgm:cxn modelId="{CFDE1B62-4065-42BA-A88A-A6688DA23C24}" type="presParOf" srcId="{E5BD175A-AA86-473D-9046-9F7ECD9FCCF1}" destId="{D493EA14-9370-4B52-B606-62089A01C998}" srcOrd="8" destOrd="0" presId="urn:microsoft.com/office/officeart/2005/8/layout/StepDownProcess"/>
    <dgm:cxn modelId="{023185DB-8547-42F9-8092-F17712EEFF9C}" type="presParOf" srcId="{D493EA14-9370-4B52-B606-62089A01C998}" destId="{2AA617E0-B6CF-43FC-8318-52E38576324A}" srcOrd="0" destOrd="0" presId="urn:microsoft.com/office/officeart/2005/8/layout/StepDownProcess"/>
    <dgm:cxn modelId="{6CD75111-81E3-4926-95BE-3FD70B71128B}" type="presParOf" srcId="{D493EA14-9370-4B52-B606-62089A01C998}" destId="{C4F5A86B-22EB-4B40-9019-B34FBCAD9526}" srcOrd="1" destOrd="0" presId="urn:microsoft.com/office/officeart/2005/8/layout/StepDownProcess"/>
    <dgm:cxn modelId="{8FD1B1C7-A932-4421-9C9A-3A8A1F0F48FC}" type="presParOf" srcId="{D493EA14-9370-4B52-B606-62089A01C998}" destId="{FE6AADCD-FEF0-4DA4-89EB-FC02494BF889}" srcOrd="2" destOrd="0" presId="urn:microsoft.com/office/officeart/2005/8/layout/StepDownProcess"/>
    <dgm:cxn modelId="{D9926F46-9F9C-455E-8F89-CBD013B18737}" type="presParOf" srcId="{E5BD175A-AA86-473D-9046-9F7ECD9FCCF1}" destId="{67DE492D-CEDF-42B8-87BE-B93070E4DA3A}" srcOrd="9" destOrd="0" presId="urn:microsoft.com/office/officeart/2005/8/layout/StepDownProcess"/>
    <dgm:cxn modelId="{6C6718A7-AE82-452B-B83F-2A1935076891}" type="presParOf" srcId="{E5BD175A-AA86-473D-9046-9F7ECD9FCCF1}" destId="{3B154EED-3982-4726-8FA8-F74DE1FA6DD9}" srcOrd="10" destOrd="0" presId="urn:microsoft.com/office/officeart/2005/8/layout/StepDownProcess"/>
    <dgm:cxn modelId="{2740B366-7AC3-4770-8E61-DEE165FF5D5A}" type="presParOf" srcId="{3B154EED-3982-4726-8FA8-F74DE1FA6DD9}" destId="{13714884-BD87-4D78-B469-DDE30BE37FF7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 b="1">
                <a:solidFill>
                  <a:srgbClr val="616161"/>
                </a:solidFill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 b="1">
                <a:solidFill>
                  <a:srgbClr val="616161"/>
                </a:solidFill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fld id="{BDC85817-CA49-4151-A141-C4F44272F843}" type="datetimeFigureOut">
              <a:rPr lang="nl-NL"/>
              <a:pPr>
                <a:defRPr/>
              </a:pPr>
              <a:t>22-11-2016</a:t>
            </a:fld>
            <a:endParaRPr lang="nl-NL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 b="1">
                <a:solidFill>
                  <a:srgbClr val="616161"/>
                </a:solidFill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b="1">
                <a:solidFill>
                  <a:srgbClr val="616161"/>
                </a:solidFill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fld id="{2B636D3B-4E00-4564-848B-1919565C0FF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20006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 b="1">
                <a:solidFill>
                  <a:srgbClr val="616161"/>
                </a:solidFill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 b="1">
                <a:solidFill>
                  <a:srgbClr val="616161"/>
                </a:solidFill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fld id="{E93A2DA5-DA43-4C85-9AEF-84E2DCBABFF2}" type="datetimeFigureOut">
              <a:rPr lang="nl-NL"/>
              <a:pPr>
                <a:defRPr/>
              </a:pPr>
              <a:t>22-11-2016</a:t>
            </a:fld>
            <a:endParaRPr lang="nl-NL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 b="1">
                <a:solidFill>
                  <a:srgbClr val="616161"/>
                </a:solidFill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b="1">
                <a:solidFill>
                  <a:srgbClr val="616161"/>
                </a:solidFill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fld id="{A11AD2B0-79AA-4F64-B5C1-41A4CA76975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46152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/>
          </a:p>
        </p:txBody>
      </p:sp>
      <p:sp>
        <p:nvSpPr>
          <p:cNvPr id="5427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400" b="1">
                <a:solidFill>
                  <a:srgbClr val="61616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803275" indent="-307975">
              <a:defRPr sz="4400" b="1">
                <a:solidFill>
                  <a:srgbClr val="61616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236663" indent="-246063">
              <a:defRPr sz="4400" b="1">
                <a:solidFill>
                  <a:srgbClr val="61616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731963" indent="-246063">
              <a:defRPr sz="4400" b="1">
                <a:solidFill>
                  <a:srgbClr val="61616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227263" indent="-246063">
              <a:defRPr sz="4400" b="1">
                <a:solidFill>
                  <a:srgbClr val="61616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61616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61616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61616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61616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843916D4-BE84-4A3B-AC99-9DF7D02DBFFD}" type="slidenum">
              <a:rPr lang="nl-NL" altLang="nl-BE" sz="1300" smtClean="0"/>
              <a:pPr/>
              <a:t>10</a:t>
            </a:fld>
            <a:endParaRPr lang="nl-NL" altLang="nl-BE" sz="1300" smtClean="0"/>
          </a:p>
        </p:txBody>
      </p:sp>
    </p:spTree>
    <p:extLst>
      <p:ext uri="{BB962C8B-B14F-4D97-AF65-F5344CB8AC3E}">
        <p14:creationId xmlns:p14="http://schemas.microsoft.com/office/powerpoint/2010/main" val="1248880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1AD2B0-79AA-4F64-B5C1-41A4CA76975F}" type="slidenum">
              <a:rPr lang="nl-NL" smtClean="0"/>
              <a:pPr>
                <a:defRPr/>
              </a:pPr>
              <a:t>40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2167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1AD2B0-79AA-4F64-B5C1-41A4CA76975F}" type="slidenum">
              <a:rPr lang="nl-NL" smtClean="0"/>
              <a:pPr>
                <a:defRPr/>
              </a:pPr>
              <a:t>51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3215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nl-BE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413A7-886A-462A-A925-E1D3C8C4ABD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CDB5F-160A-4F4D-BBE0-3E8338D93CE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72BFE-4A0B-4840-9D6F-0CB3D52DBF1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D2A0F4-1229-4EAA-B2A4-9E49A2C693A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nl-BE" sz="1800">
              <a:cs typeface="+mn-cs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3333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Titel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557338"/>
            <a:ext cx="8459787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Eerste niveau</a:t>
            </a:r>
            <a:br>
              <a:rPr lang="en-US" smtClean="0"/>
            </a:br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0" y="1412875"/>
            <a:ext cx="9144000" cy="0"/>
          </a:xfrm>
          <a:prstGeom prst="line">
            <a:avLst/>
          </a:prstGeom>
          <a:noFill/>
          <a:ln w="57150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nl-BE" sz="1800">
              <a:cs typeface="+mn-cs"/>
            </a:endParaRPr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0" y="1412875"/>
            <a:ext cx="9144000" cy="0"/>
          </a:xfrm>
          <a:prstGeom prst="line">
            <a:avLst/>
          </a:prstGeom>
          <a:noFill/>
          <a:ln w="57150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nl-BE" sz="1800">
              <a:cs typeface="+mn-cs"/>
            </a:endParaRPr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0" y="1412875"/>
            <a:ext cx="9144000" cy="0"/>
          </a:xfrm>
          <a:prstGeom prst="line">
            <a:avLst/>
          </a:prstGeom>
          <a:noFill/>
          <a:ln w="57150">
            <a:solidFill>
              <a:srgbClr val="0099CC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nl-BE" sz="1800">
              <a:cs typeface="+mn-cs"/>
            </a:endParaRPr>
          </a:p>
        </p:txBody>
      </p:sp>
      <p:sp>
        <p:nvSpPr>
          <p:cNvPr id="38928" name="Line 16"/>
          <p:cNvSpPr>
            <a:spLocks noChangeShapeType="1"/>
          </p:cNvSpPr>
          <p:nvPr/>
        </p:nvSpPr>
        <p:spPr bwMode="auto">
          <a:xfrm>
            <a:off x="0" y="1412875"/>
            <a:ext cx="91440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nl-BE" sz="1800">
              <a:cs typeface="+mn-cs"/>
            </a:endParaRPr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nl-BE" smtClean="0"/>
              <a:t>Rob De Roo</a:t>
            </a:r>
            <a:endParaRPr lang="nl-NL" dirty="0"/>
          </a:p>
        </p:txBody>
      </p:sp>
      <p:sp>
        <p:nvSpPr>
          <p:cNvPr id="38920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8738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38921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33DE6744-95CF-4294-87AA-393EBC5CD4A6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  <p:pic>
        <p:nvPicPr>
          <p:cNvPr id="384002" name="Picture 2" descr="F:\VLOC docs\Flyers &amp; folders\VIVES LOGO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40" t="18910" r="9264" b="23934"/>
          <a:stretch/>
        </p:blipFill>
        <p:spPr bwMode="auto">
          <a:xfrm>
            <a:off x="8028384" y="116632"/>
            <a:ext cx="976726" cy="112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5" r:id="rId3"/>
    <p:sldLayoutId id="2147483666" r:id="rId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E5859"/>
          </a:solidFill>
          <a:latin typeface="Verdana" pitchFamily="34" charset="0"/>
          <a:ea typeface="ＭＳ Ｐゴシック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E5859"/>
          </a:solidFill>
          <a:latin typeface="Verdana" pitchFamily="34" charset="0"/>
          <a:ea typeface="ＭＳ Ｐゴシック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E5859"/>
          </a:solidFill>
          <a:latin typeface="Verdana" pitchFamily="34" charset="0"/>
          <a:ea typeface="ＭＳ Ｐゴシック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E5859"/>
          </a:solidFill>
          <a:latin typeface="Verdana" pitchFamily="34" charset="0"/>
          <a:ea typeface="ＭＳ Ｐゴシック" pitchFamily="3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5E5859"/>
          </a:solidFill>
          <a:latin typeface="Verdana" pitchFamily="34" charset="0"/>
          <a:ea typeface="ＭＳ Ｐゴシック" pitchFamily="3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5E5859"/>
          </a:solidFill>
          <a:latin typeface="Verdana" pitchFamily="34" charset="0"/>
          <a:ea typeface="ＭＳ Ｐゴシック" pitchFamily="3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5E5859"/>
          </a:solidFill>
          <a:latin typeface="Verdana" pitchFamily="34" charset="0"/>
          <a:ea typeface="ＭＳ Ｐゴシック" pitchFamily="3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5E5859"/>
          </a:solidFill>
          <a:latin typeface="Verdana" pitchFamily="34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5E5859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5E5859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5E5859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5E5859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5E5859"/>
          </a:solidFill>
          <a:latin typeface="+mn-lt"/>
          <a:ea typeface="+mn-ea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rob.deroo@khbo.be" TargetMode="Externa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be/url?sa=i&amp;rct=j&amp;q=&amp;esrc=s&amp;source=images&amp;cd=&amp;cad=rja&amp;uact=8&amp;docid=NrQpS8nabSK6BM&amp;tbnid=ZRKHMr3iWvUENM:&amp;ved=0CAUQjRw&amp;url=http://venuske.blogspot.com/&amp;ei=XkhEU-L1NaqX1AXeyoG4DQ&amp;bvm=bv.64367178,d.ZG4&amp;psig=AFQjCNFTnTUaYJ39eKuxEMGDyq6QZGFeQA&amp;ust=139707028566101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hyperlink" Target="http://www.google.be/url?sa=i&amp;rct=j&amp;q=&amp;esrc=s&amp;source=images&amp;cd=&amp;cad=rja&amp;uact=8&amp;docid=Toe1N7sW9lW38M&amp;tbnid=VnG7iwkM9lUToM:&amp;ved=0CAUQjRw&amp;url=http://www.deredactie.be/permalink/1.1773224&amp;ei=uEREU5naO-eU0AX62oCwCQ&amp;bvm=bv.64367178,d.ZG4&amp;psig=AFQjCNHZcJYEef0zYxsGG3CmhWp9jUc4bg&amp;ust=1397069353976228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jpeg"/><Relationship Id="rId4" Type="http://schemas.openxmlformats.org/officeDocument/2006/relationships/hyperlink" Target="http://www.vives.be/aviation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2.png"/><Relationship Id="rId18" Type="http://schemas.openxmlformats.org/officeDocument/2006/relationships/image" Target="../media/image36.jpe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16.png"/><Relationship Id="rId17" Type="http://schemas.openxmlformats.org/officeDocument/2006/relationships/image" Target="../media/image23.png"/><Relationship Id="rId2" Type="http://schemas.openxmlformats.org/officeDocument/2006/relationships/hyperlink" Target="http://www.google.be/url?sa=i&amp;rct=j&amp;q=be+uas&amp;source=images&amp;cd=&amp;cad=rja&amp;docid=z0bShXnRqafMtM&amp;tbnid=Y2vt8TFsX6PhVM:&amp;ved=0CAUQjRw&amp;url=http://www.beuas.be/&amp;ei=NF2oUYvhD4rP0AXpnoDQCA&amp;bvm=bv.47244034,d.d2k&amp;psig=AFQjCNHEjOKkEus1InE1oHWI2DCc6cX0Pw&amp;ust=1370074802968915" TargetMode="External"/><Relationship Id="rId16" Type="http://schemas.openxmlformats.org/officeDocument/2006/relationships/image" Target="../media/image35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11" Type="http://schemas.openxmlformats.org/officeDocument/2006/relationships/image" Target="../media/image15.png"/><Relationship Id="rId5" Type="http://schemas.openxmlformats.org/officeDocument/2006/relationships/image" Target="../media/image26.png"/><Relationship Id="rId15" Type="http://schemas.openxmlformats.org/officeDocument/2006/relationships/image" Target="../media/image34.jpeg"/><Relationship Id="rId10" Type="http://schemas.openxmlformats.org/officeDocument/2006/relationships/image" Target="../media/image31.png"/><Relationship Id="rId19" Type="http://schemas.openxmlformats.org/officeDocument/2006/relationships/image" Target="../media/image37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hyperlink" Target="http://www.google.be/url?sa=i&amp;rct=j&amp;q=&amp;esrc=s&amp;frm=1&amp;source=images&amp;cd=&amp;cad=rja&amp;docid=keEgPiYBaEr-lM&amp;tbnid=FwTQeDuoNKbJcM:&amp;ved=0CAUQjRw&amp;url=http://www.flares-stacks.com/flare_inspection_stack_inspection.html&amp;ei=YSH6UczLHez40gX6qIHICA&amp;psig=AFQjCNGXK6zYFq3J0evNLGLrylnPDvpDcg&amp;ust=1375433386028859" TargetMode="External"/><Relationship Id="rId7" Type="http://schemas.openxmlformats.org/officeDocument/2006/relationships/hyperlink" Target="http://www.google.be/url?sa=i&amp;rct=j&amp;q=&amp;esrc=s&amp;frm=1&amp;source=images&amp;cd=&amp;cad=rja&amp;docid=H0tMkBn1yseB6M&amp;tbnid=zlxJEmk9QwysfM:&amp;ved=0CAUQjRw&amp;url=http://www.microdrones.com/&amp;ei=mh_6UeWyBoeX0AX24ID4Ag&amp;bvm=bv.50165853,d.d2k&amp;psig=AFQjCNHIX-BBW278ytOEIHTpmci5hr3w2g&amp;ust=1375432971923010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hyperlink" Target="http://www.google.be/url?sa=i&amp;rct=j&amp;q=&amp;esrc=s&amp;frm=1&amp;source=images&amp;cd=&amp;cad=rja&amp;docid=pcxbI7Qi0eCaLM&amp;tbnid=8lh0Y9ZyQ3sSMM:&amp;ved=0CAUQjRw&amp;url=http://www.pdghelicopters.com/power-line-division.html&amp;ei=1SD6Ue6oOYPV0QWq_ICgBQ&amp;psig=AFQjCNHTCYQ4ckOuKH-EWgPCqeK-xScrIA&amp;ust=1375433277239997" TargetMode="External"/><Relationship Id="rId4" Type="http://schemas.openxmlformats.org/officeDocument/2006/relationships/image" Target="../media/image40.jpeg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be/url?sa=i&amp;rct=j&amp;q=&amp;esrc=s&amp;frm=1&amp;source=images&amp;cd=&amp;cad=rja&amp;docid=fePqhQ60oFY4hM&amp;tbnid=1URVXR4A3DZDLM:&amp;ved=0CAUQjRw&amp;url=http://uav.ifas.ufl.edu/projects.shtml&amp;ei=kMQuUvbHCoOO0AX304D4Dg&amp;bvm=bv.51773540,d.d2k&amp;psig=AFQjCNEJ7ESkxK72C1q5-uv6oXy8ISMdMg&amp;ust=1378883080774070" TargetMode="Externa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be/url?sa=i&amp;rct=j&amp;q=&amp;esrc=s&amp;frm=1&amp;source=images&amp;cd=&amp;cad=rja&amp;docid=gqcULSm5f-DB0M&amp;tbnid=xQQzPKfUSqEaTM:&amp;ved=0CAUQjRw&amp;url=http://rc-drones.com/octokong-kit.php&amp;ei=VYknUuyzBquN0wWn54CwAQ&amp;bvm=bv.51495398,d.d2k&amp;psig=AFQjCNE1AjSNOwq3nWDzbM_Mv2UiPOLsig&amp;ust=1378409165698553" TargetMode="External"/><Relationship Id="rId3" Type="http://schemas.openxmlformats.org/officeDocument/2006/relationships/image" Target="../media/image66.png"/><Relationship Id="rId7" Type="http://schemas.openxmlformats.org/officeDocument/2006/relationships/image" Target="../media/image69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be/url?sa=i&amp;rct=j&amp;q=&amp;esrc=s&amp;frm=1&amp;source=images&amp;cd=&amp;cad=rja&amp;docid=NLGFKHt8VQue7M&amp;tbnid=d_PyJpbBaq54uM:&amp;ved=0CAUQjRw&amp;url=http://www.helifreak.com/showthread.php?t=425440&amp;ei=kocnUtzXHK-k0AW7-IDAAw&amp;bvm=bv.51495398,d.d2k&amp;psig=AFQjCNHgEgCwYGhACrzTYq6vNHUUnK4Lbw&amp;ust=1378408714462124" TargetMode="External"/><Relationship Id="rId5" Type="http://schemas.openxmlformats.org/officeDocument/2006/relationships/image" Target="../media/image68.jpeg"/><Relationship Id="rId10" Type="http://schemas.openxmlformats.org/officeDocument/2006/relationships/image" Target="../media/image71.png"/><Relationship Id="rId4" Type="http://schemas.openxmlformats.org/officeDocument/2006/relationships/image" Target="../media/image67.jpg"/><Relationship Id="rId9" Type="http://schemas.openxmlformats.org/officeDocument/2006/relationships/image" Target="../media/image7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9.jpeg"/><Relationship Id="rId7" Type="http://schemas.openxmlformats.org/officeDocument/2006/relationships/image" Target="../media/image72.jpeg"/><Relationship Id="rId2" Type="http://schemas.openxmlformats.org/officeDocument/2006/relationships/hyperlink" Target="http://www.google.be/url?sa=i&amp;rct=j&amp;q=&amp;esrc=s&amp;frm=1&amp;source=images&amp;cd=&amp;cad=rja&amp;docid=NLGFKHt8VQue7M&amp;tbnid=d_PyJpbBaq54uM:&amp;ved=0CAUQjRw&amp;url=http://www.helifreak.com/showthread.php?t=425440&amp;ei=kocnUtzXHK-k0AW7-IDAAw&amp;bvm=bv.51495398,d.d2k&amp;psig=AFQjCNHgEgCwYGhACrzTYq6vNHUUnK4Lbw&amp;ust=137840871446212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be/url?sa=i&amp;rct=j&amp;q=&amp;esrc=s&amp;source=images&amp;cd=&amp;cad=rja&amp;uact=8&amp;ved=0CAcQjRxqFQoTCKzipaeWlccCFUW-FAodv54AQQ&amp;url=http://gizmodo.com/dji-phantom-3-a-totally-loaded-video-drone-for-cheaper-1696474344&amp;ei=L7PDVeyOJsX8Ur-9gogE&amp;bvm=bv.99556055,d.d24&amp;psig=AFQjCNHnepIxZEWNfhGqHGD1yeHDizZ1fw&amp;ust=1438975144964596" TargetMode="External"/><Relationship Id="rId5" Type="http://schemas.openxmlformats.org/officeDocument/2006/relationships/image" Target="../media/image70.jpeg"/><Relationship Id="rId4" Type="http://schemas.openxmlformats.org/officeDocument/2006/relationships/hyperlink" Target="http://www.google.be/url?sa=i&amp;rct=j&amp;q=&amp;esrc=s&amp;frm=1&amp;source=images&amp;cd=&amp;cad=rja&amp;docid=gqcULSm5f-DB0M&amp;tbnid=xQQzPKfUSqEaTM:&amp;ved=0CAUQjRw&amp;url=http://rc-drones.com/octokong-kit.php&amp;ei=VYknUuyzBquN0wWn54CwAQ&amp;bvm=bv.51495398,d.d2k&amp;psig=AFQjCNE1AjSNOwq3nWDzbM_Mv2UiPOLsig&amp;ust=1378409165698553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g"/><Relationship Id="rId3" Type="http://schemas.openxmlformats.org/officeDocument/2006/relationships/image" Target="../media/image81.png"/><Relationship Id="rId7" Type="http://schemas.openxmlformats.org/officeDocument/2006/relationships/image" Target="../media/image85.jpg"/><Relationship Id="rId2" Type="http://schemas.openxmlformats.org/officeDocument/2006/relationships/image" Target="../media/image8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g"/><Relationship Id="rId11" Type="http://schemas.openxmlformats.org/officeDocument/2006/relationships/image" Target="../media/image89.jpg"/><Relationship Id="rId5" Type="http://schemas.openxmlformats.org/officeDocument/2006/relationships/image" Target="../media/image83.jpg"/><Relationship Id="rId10" Type="http://schemas.openxmlformats.org/officeDocument/2006/relationships/image" Target="../media/image88.jpg"/><Relationship Id="rId4" Type="http://schemas.openxmlformats.org/officeDocument/2006/relationships/image" Target="../media/image82.jpeg"/><Relationship Id="rId9" Type="http://schemas.openxmlformats.org/officeDocument/2006/relationships/image" Target="../media/image87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7" Type="http://schemas.openxmlformats.org/officeDocument/2006/relationships/image" Target="../media/image95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5" Type="http://schemas.openxmlformats.org/officeDocument/2006/relationships/image" Target="../media/image93.wmf"/><Relationship Id="rId4" Type="http://schemas.openxmlformats.org/officeDocument/2006/relationships/image" Target="../media/image9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be/url?sa=i&amp;rct=j&amp;q=&amp;esrc=s&amp;frm=1&amp;source=images&amp;cd=&amp;cad=rja&amp;docid=8DncXAeaHDM2zM&amp;tbnid=G4MYDEieOUxzXM:&amp;ved=0CAUQjRw&amp;url=http://www.modelairplanesecrets.com/News/News061012.html&amp;ei=3XwwUqCUK6K20wW12IDIDw&amp;bvm=bv.51773540,d.d2k&amp;psig=AFQjCNF78WVAfIF9dgoS0omkfW0JMTgbug&amp;ust=1378995798340283" TargetMode="External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youtu.be/ji3Hii_LZOc" TargetMode="External"/><Relationship Id="rId4" Type="http://schemas.openxmlformats.org/officeDocument/2006/relationships/image" Target="../media/image10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jpeg"/><Relationship Id="rId4" Type="http://schemas.openxmlformats.org/officeDocument/2006/relationships/image" Target="../media/image10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jpe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be/url?sa=i&amp;rct=j&amp;q=&amp;esrc=s&amp;frm=1&amp;source=images&amp;cd=&amp;cad=rja&amp;docid=VM3pZAwapdcVZM&amp;tbnid=flgm9KgbljFnhM:&amp;ved=0CAUQjRw&amp;url=http://www.belgian-wings.be/Webpages/Navigator/News/Special%20Features/80%20UAV%20Squadron/80%20UAV%20Squadron.html&amp;ei=gkb6UbnOI8iwPLmxgYgJ&amp;bvm=bv.50165853,d.d2k&amp;psig=AFQjCNGPTqDIz1Rb2Apyy15r6dZff7wxjA&amp;ust=1375442937309684" TargetMode="External"/><Relationship Id="rId3" Type="http://schemas.openxmlformats.org/officeDocument/2006/relationships/image" Target="../media/image112.jpeg"/><Relationship Id="rId7" Type="http://schemas.openxmlformats.org/officeDocument/2006/relationships/image" Target="../media/image114.jpeg"/><Relationship Id="rId2" Type="http://schemas.openxmlformats.org/officeDocument/2006/relationships/hyperlink" Target="http://www.google.be/url?sa=i&amp;rct=j&amp;q=&amp;esrc=s&amp;frm=1&amp;source=images&amp;cd=&amp;cad=rja&amp;docid=KJgqKrLXoU4QKM&amp;tbnid=ouHuQjxGQ90yOM:&amp;ved=0CAUQjRw&amp;url=http://www.uasvision.com/2013/06/14/brazilian-caa-grants-first-experimental-rpas-flight-certificate/&amp;ei=-EX6UZekJ8PVOei3gKAN&amp;bvm=bv.50165853,d.d2k&amp;psig=AFQjCNHBqvBI6P2XgGN6AgWYhufBSjLVFQ&amp;ust=137544277154775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be/url?sa=i&amp;rct=j&amp;q=&amp;esrc=s&amp;frm=1&amp;source=images&amp;cd=&amp;cad=rja&amp;docid=3jlnO62gtzeilM&amp;tbnid=siQSZna4xgMR-M:&amp;ved=0CAUQjRw&amp;url=http://www.uasvision.com/2012/01/19/uav-factory-launches-new-portable-universal-ground-control-station/&amp;ei=S0b6Ua_1OoGSO9D1gIgB&amp;bvm=bv.50165853,d.d2k&amp;psig=AFQjCNGgsqkRjsoaY2lL9DmEP8bH4MH2QA&amp;ust=1375442881252853" TargetMode="External"/><Relationship Id="rId5" Type="http://schemas.openxmlformats.org/officeDocument/2006/relationships/image" Target="../media/image113.jpeg"/><Relationship Id="rId4" Type="http://schemas.openxmlformats.org/officeDocument/2006/relationships/hyperlink" Target="http://www.google.be/url?sa=i&amp;rct=j&amp;q=&amp;esrc=s&amp;frm=1&amp;source=images&amp;cd=&amp;cad=rja&amp;docid=nP7_YVkWQgB5iM&amp;tbnid=hOunfBes6i3fFM:&amp;ved=0CAUQjRw&amp;url=http://www.hoogtezicht.nl/wet-en-regelgeving/80-luchtvaartregels-voor-licht-onbemand-uas-en-rpas-luchtvaartuig-of-drone&amp;ei=Ckb6UdGuEYnCPIzTgPAF&amp;bvm=bv.50165853,d.d2k&amp;psig=AFQjCNHBqvBI6P2XgGN6AgWYhufBSjLVFQ&amp;ust=1375442771547757" TargetMode="External"/><Relationship Id="rId9" Type="http://schemas.openxmlformats.org/officeDocument/2006/relationships/image" Target="../media/image115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mailto:RPAS@police.belgium.eu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mailto:rob.deroo@vives.b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0.jpeg"/><Relationship Id="rId5" Type="http://schemas.openxmlformats.org/officeDocument/2006/relationships/image" Target="../media/image119.gif"/><Relationship Id="rId4" Type="http://schemas.openxmlformats.org/officeDocument/2006/relationships/hyperlink" Target="http://www.vives.be/aviat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itel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9144000" cy="1470025"/>
          </a:xfrm>
        </p:spPr>
        <p:txBody>
          <a:bodyPr/>
          <a:lstStyle/>
          <a:p>
            <a:pPr algn="ctr"/>
            <a:r>
              <a:rPr lang="nl-BE" sz="5400" dirty="0"/>
              <a:t>Operationele evaluatie van humanitaire </a:t>
            </a:r>
            <a:r>
              <a:rPr lang="nl-BE" sz="5400" dirty="0" smtClean="0"/>
              <a:t/>
            </a:r>
            <a:br>
              <a:rPr lang="nl-BE" sz="5400" dirty="0" smtClean="0"/>
            </a:br>
            <a:r>
              <a:rPr lang="nl-BE" sz="5400" dirty="0" smtClean="0"/>
              <a:t>drone </a:t>
            </a:r>
            <a:r>
              <a:rPr lang="nl-BE" sz="5400" dirty="0"/>
              <a:t>operaties</a:t>
            </a:r>
            <a:endParaRPr lang="nl-BE" sz="4400" dirty="0" smtClean="0"/>
          </a:p>
        </p:txBody>
      </p:sp>
      <p:sp>
        <p:nvSpPr>
          <p:cNvPr id="15365" name="Ondertitel 2"/>
          <p:cNvSpPr>
            <a:spLocks noGrp="1"/>
          </p:cNvSpPr>
          <p:nvPr>
            <p:ph type="subTitle" idx="4294967295"/>
          </p:nvPr>
        </p:nvSpPr>
        <p:spPr>
          <a:xfrm>
            <a:off x="1042988" y="4649788"/>
            <a:ext cx="6967537" cy="1443037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nl-BE" dirty="0" smtClean="0"/>
              <a:t>Rob De Roo </a:t>
            </a:r>
          </a:p>
          <a:p>
            <a:pPr marL="0" indent="0">
              <a:buFontTx/>
              <a:buNone/>
            </a:pPr>
            <a:r>
              <a:rPr lang="nl-BE" sz="2800" dirty="0" smtClean="0">
                <a:hlinkClick r:id="rId2"/>
              </a:rPr>
              <a:t>rob.deroo@vives.be</a:t>
            </a:r>
            <a:endParaRPr lang="nl-BE" sz="2800" dirty="0" smtClean="0"/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D2A0F4-1229-4EAA-B2A4-9E49A2C693AF}" type="slidenum">
              <a:rPr lang="nl-NL" smtClean="0"/>
              <a:pPr>
                <a:defRPr/>
              </a:pPr>
              <a:t>1</a:t>
            </a:fld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Wat is de </a:t>
            </a:r>
            <a:r>
              <a:rPr lang="nl-BE" u="sng" dirty="0"/>
              <a:t>potentiele meerwaarde</a:t>
            </a:r>
            <a:r>
              <a:rPr lang="nl-BE" dirty="0"/>
              <a:t>?</a:t>
            </a:r>
          </a:p>
          <a:p>
            <a:r>
              <a:rPr lang="nl-BE" u="sng" dirty="0" smtClean="0"/>
              <a:t>Welke drone </a:t>
            </a:r>
            <a:r>
              <a:rPr lang="nl-BE" dirty="0" smtClean="0"/>
              <a:t>heb ik nodig?</a:t>
            </a:r>
          </a:p>
          <a:p>
            <a:r>
              <a:rPr lang="nl-BE" dirty="0" smtClean="0"/>
              <a:t>Wat zijn de </a:t>
            </a:r>
            <a:r>
              <a:rPr lang="nl-BE" u="sng" dirty="0"/>
              <a:t>uitdagingen</a:t>
            </a:r>
            <a:r>
              <a:rPr lang="nl-BE" dirty="0"/>
              <a:t> bij humanitaire </a:t>
            </a:r>
            <a:r>
              <a:rPr lang="nl-BE" dirty="0" smtClean="0"/>
              <a:t>operaties?</a:t>
            </a:r>
            <a:endParaRPr lang="nl-BE" dirty="0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2</a:t>
            </a:fld>
            <a:endParaRPr lang="nl-NL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Doelstellingen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1992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Inhoud</a:t>
            </a:r>
            <a:endParaRPr lang="nl-BE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BE" dirty="0" smtClean="0"/>
              <a:t>Introductie</a:t>
            </a:r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Toepassingen </a:t>
            </a:r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Soorten drones</a:t>
            </a:r>
          </a:p>
          <a:p>
            <a:pPr marL="514350" indent="-514350">
              <a:buFont typeface="+mj-lt"/>
              <a:buAutoNum type="arabicPeriod"/>
            </a:pPr>
            <a:r>
              <a:rPr lang="nl-BE" dirty="0" smtClean="0"/>
              <a:t>Operationele risico’s</a:t>
            </a: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 smtClean="0"/>
              <a:t>Conclusie</a:t>
            </a:r>
            <a:endParaRPr lang="nl-BE" dirty="0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689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smtClean="0"/>
              <a:t>1. Introductie</a:t>
            </a:r>
            <a:endParaRPr lang="nl-BE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413A7-886A-462A-A925-E1D3C8C4ABDE}" type="slidenum">
              <a:rPr lang="nl-NL" smtClean="0"/>
              <a:pPr>
                <a:defRPr/>
              </a:pPr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637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1. Introductie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nl-BE" dirty="0" smtClean="0">
                <a:solidFill>
                  <a:schemeClr val="tx1"/>
                </a:solidFill>
              </a:rPr>
              <a:t>Drone: militair, roepnaam</a:t>
            </a:r>
            <a:endParaRPr lang="nl-BE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l-BE" sz="12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nl-BE" dirty="0" smtClean="0">
                <a:solidFill>
                  <a:schemeClr val="tx1"/>
                </a:solidFill>
              </a:rPr>
              <a:t>GCS: </a:t>
            </a:r>
            <a:r>
              <a:rPr lang="nl-BE" dirty="0" err="1">
                <a:solidFill>
                  <a:schemeClr val="tx1"/>
                </a:solidFill>
              </a:rPr>
              <a:t>Ground</a:t>
            </a:r>
            <a:r>
              <a:rPr lang="nl-BE" dirty="0">
                <a:solidFill>
                  <a:schemeClr val="tx1"/>
                </a:solidFill>
              </a:rPr>
              <a:t> Control </a:t>
            </a:r>
            <a:r>
              <a:rPr lang="nl-BE" dirty="0" smtClean="0">
                <a:solidFill>
                  <a:schemeClr val="tx1"/>
                </a:solidFill>
              </a:rPr>
              <a:t>Station</a:t>
            </a:r>
          </a:p>
          <a:p>
            <a:pPr marL="457200" lvl="1" indent="0">
              <a:buNone/>
            </a:pPr>
            <a:endParaRPr lang="nl-BE" sz="1200" dirty="0" smtClean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nl-BE" dirty="0" smtClean="0">
                <a:solidFill>
                  <a:schemeClr val="tx1"/>
                </a:solidFill>
              </a:rPr>
              <a:t>UAV: </a:t>
            </a:r>
            <a:r>
              <a:rPr lang="nl-BE" dirty="0" err="1" smtClean="0">
                <a:solidFill>
                  <a:schemeClr val="tx1"/>
                </a:solidFill>
              </a:rPr>
              <a:t>Unmanned</a:t>
            </a:r>
            <a:r>
              <a:rPr lang="nl-BE" dirty="0" smtClean="0">
                <a:solidFill>
                  <a:schemeClr val="tx1"/>
                </a:solidFill>
              </a:rPr>
              <a:t> </a:t>
            </a:r>
            <a:r>
              <a:rPr lang="nl-BE" dirty="0" err="1" smtClean="0">
                <a:solidFill>
                  <a:schemeClr val="tx1"/>
                </a:solidFill>
              </a:rPr>
              <a:t>Aerial</a:t>
            </a:r>
            <a:r>
              <a:rPr lang="nl-BE" dirty="0" smtClean="0">
                <a:solidFill>
                  <a:schemeClr val="tx1"/>
                </a:solidFill>
              </a:rPr>
              <a:t> Vehicle</a:t>
            </a:r>
          </a:p>
          <a:p>
            <a:pPr marL="457200" lvl="1" indent="0">
              <a:buNone/>
            </a:pPr>
            <a:r>
              <a:rPr lang="nl-BE" dirty="0" smtClean="0">
                <a:solidFill>
                  <a:schemeClr val="tx1"/>
                </a:solidFill>
              </a:rPr>
              <a:t>UAS: </a:t>
            </a:r>
            <a:r>
              <a:rPr lang="nl-BE" dirty="0" err="1" smtClean="0">
                <a:solidFill>
                  <a:schemeClr val="tx1"/>
                </a:solidFill>
              </a:rPr>
              <a:t>Unmanned</a:t>
            </a:r>
            <a:r>
              <a:rPr lang="nl-BE" dirty="0" smtClean="0">
                <a:solidFill>
                  <a:schemeClr val="tx1"/>
                </a:solidFill>
              </a:rPr>
              <a:t> </a:t>
            </a:r>
            <a:r>
              <a:rPr lang="nl-BE" dirty="0" err="1" smtClean="0">
                <a:solidFill>
                  <a:schemeClr val="tx1"/>
                </a:solidFill>
              </a:rPr>
              <a:t>Aerial</a:t>
            </a:r>
            <a:r>
              <a:rPr lang="nl-BE" dirty="0" smtClean="0">
                <a:solidFill>
                  <a:schemeClr val="tx1"/>
                </a:solidFill>
              </a:rPr>
              <a:t> System</a:t>
            </a:r>
          </a:p>
          <a:p>
            <a:pPr marL="457200" lvl="1" indent="0">
              <a:buNone/>
            </a:pPr>
            <a:endParaRPr lang="nl-BE" sz="1200" dirty="0" smtClean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nl-BE" dirty="0" smtClean="0">
                <a:solidFill>
                  <a:schemeClr val="tx1"/>
                </a:solidFill>
              </a:rPr>
              <a:t>RPA: </a:t>
            </a:r>
            <a:r>
              <a:rPr lang="nl-BE" dirty="0" err="1">
                <a:solidFill>
                  <a:schemeClr val="tx1"/>
                </a:solidFill>
              </a:rPr>
              <a:t>Remotely</a:t>
            </a:r>
            <a:r>
              <a:rPr lang="nl-BE" dirty="0">
                <a:solidFill>
                  <a:schemeClr val="tx1"/>
                </a:solidFill>
              </a:rPr>
              <a:t> </a:t>
            </a:r>
            <a:r>
              <a:rPr lang="nl-BE" dirty="0" err="1">
                <a:solidFill>
                  <a:schemeClr val="tx1"/>
                </a:solidFill>
              </a:rPr>
              <a:t>Piloted</a:t>
            </a:r>
            <a:r>
              <a:rPr lang="nl-BE" dirty="0">
                <a:solidFill>
                  <a:schemeClr val="tx1"/>
                </a:solidFill>
              </a:rPr>
              <a:t> </a:t>
            </a:r>
            <a:r>
              <a:rPr lang="nl-BE" dirty="0" smtClean="0">
                <a:solidFill>
                  <a:schemeClr val="tx1"/>
                </a:solidFill>
              </a:rPr>
              <a:t>Aircraft</a:t>
            </a:r>
          </a:p>
          <a:p>
            <a:pPr marL="457200" lvl="1" indent="0">
              <a:buNone/>
            </a:pPr>
            <a:r>
              <a:rPr lang="nl-BE" dirty="0" smtClean="0">
                <a:solidFill>
                  <a:schemeClr val="tx1"/>
                </a:solidFill>
              </a:rPr>
              <a:t>RPAS: </a:t>
            </a:r>
            <a:r>
              <a:rPr lang="nl-BE" dirty="0" err="1">
                <a:solidFill>
                  <a:schemeClr val="tx1"/>
                </a:solidFill>
              </a:rPr>
              <a:t>Remotely</a:t>
            </a:r>
            <a:r>
              <a:rPr lang="nl-BE" dirty="0">
                <a:solidFill>
                  <a:schemeClr val="tx1"/>
                </a:solidFill>
              </a:rPr>
              <a:t> </a:t>
            </a:r>
            <a:r>
              <a:rPr lang="nl-BE" dirty="0" err="1">
                <a:solidFill>
                  <a:schemeClr val="tx1"/>
                </a:solidFill>
              </a:rPr>
              <a:t>Piloted</a:t>
            </a:r>
            <a:r>
              <a:rPr lang="nl-BE" dirty="0">
                <a:solidFill>
                  <a:schemeClr val="tx1"/>
                </a:solidFill>
              </a:rPr>
              <a:t> Aircraft </a:t>
            </a:r>
            <a:r>
              <a:rPr lang="nl-BE" dirty="0" smtClean="0">
                <a:solidFill>
                  <a:schemeClr val="tx1"/>
                </a:solidFill>
              </a:rPr>
              <a:t>System</a:t>
            </a:r>
          </a:p>
          <a:p>
            <a:pPr marL="457200" lvl="1" indent="0">
              <a:buNone/>
            </a:pPr>
            <a:r>
              <a:rPr lang="nl-BE" dirty="0" smtClean="0">
                <a:solidFill>
                  <a:srgbClr val="FF0000"/>
                </a:solidFill>
              </a:rPr>
              <a:t>= wettelijke term</a:t>
            </a:r>
            <a:endParaRPr lang="nl-BE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nl-BE" sz="1200" dirty="0" smtClean="0">
              <a:solidFill>
                <a:schemeClr val="tx1"/>
              </a:solidFill>
            </a:endParaRPr>
          </a:p>
        </p:txBody>
      </p:sp>
      <p:sp>
        <p:nvSpPr>
          <p:cNvPr id="7" name="Afgeronde rechthoek 6"/>
          <p:cNvSpPr/>
          <p:nvPr/>
        </p:nvSpPr>
        <p:spPr bwMode="auto">
          <a:xfrm>
            <a:off x="1097682" y="4293096"/>
            <a:ext cx="7632848" cy="1008112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581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6</a:t>
            </a:fld>
            <a:endParaRPr lang="nl-NL"/>
          </a:p>
        </p:txBody>
      </p:sp>
      <p:graphicFrame>
        <p:nvGraphicFramePr>
          <p:cNvPr id="7" name="Tijdelijke aanduiding voor inhou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1657803"/>
              </p:ext>
            </p:extLst>
          </p:nvPr>
        </p:nvGraphicFramePr>
        <p:xfrm>
          <a:off x="107505" y="1557339"/>
          <a:ext cx="9036496" cy="4679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kstvak 7"/>
          <p:cNvSpPr txBox="1"/>
          <p:nvPr/>
        </p:nvSpPr>
        <p:spPr>
          <a:xfrm>
            <a:off x="179512" y="5380076"/>
            <a:ext cx="3557462" cy="6491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nl-NL" sz="2400" i="1" dirty="0" smtClean="0"/>
              <a:t>Vliegtijd: ± 10% </a:t>
            </a:r>
            <a:endParaRPr lang="nl-NL" sz="2400" i="1" dirty="0"/>
          </a:p>
        </p:txBody>
      </p:sp>
      <p:cxnSp>
        <p:nvCxnSpPr>
          <p:cNvPr id="4" name="Rechte verbindingslijn met pijl 3"/>
          <p:cNvCxnSpPr>
            <a:stCxn id="13" idx="1"/>
            <a:endCxn id="8" idx="0"/>
          </p:cNvCxnSpPr>
          <p:nvPr/>
        </p:nvCxnSpPr>
        <p:spPr bwMode="auto">
          <a:xfrm flipH="1">
            <a:off x="1958243" y="4689140"/>
            <a:ext cx="1461629" cy="69093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kstvak 12"/>
          <p:cNvSpPr txBox="1"/>
          <p:nvPr/>
        </p:nvSpPr>
        <p:spPr>
          <a:xfrm>
            <a:off x="3419872" y="3789040"/>
            <a:ext cx="5616624" cy="16561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l-NL" sz="2400" i="1" dirty="0"/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684213" y="333375"/>
            <a:ext cx="7772400" cy="1143000"/>
          </a:xfrm>
        </p:spPr>
        <p:txBody>
          <a:bodyPr/>
          <a:lstStyle/>
          <a:p>
            <a:r>
              <a:rPr lang="nl-BE" dirty="0" smtClean="0"/>
              <a:t>1. Introductie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6970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1. Introductie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sz="2400" u="sng" dirty="0"/>
              <a:t>Professionele bachelor</a:t>
            </a:r>
          </a:p>
          <a:p>
            <a:r>
              <a:rPr lang="nl-BE" sz="2000" dirty="0" smtClean="0"/>
              <a:t>±150 luchtvaart studenten</a:t>
            </a:r>
          </a:p>
          <a:p>
            <a:r>
              <a:rPr lang="nl-BE" sz="2000" dirty="0" smtClean="0">
                <a:solidFill>
                  <a:schemeClr val="tx1"/>
                </a:solidFill>
              </a:rPr>
              <a:t>Luchtvaarttechnologie (EASA Part66)</a:t>
            </a:r>
          </a:p>
          <a:p>
            <a:r>
              <a:rPr lang="nl-BE" sz="2000" dirty="0" smtClean="0">
                <a:solidFill>
                  <a:schemeClr val="tx1"/>
                </a:solidFill>
              </a:rPr>
              <a:t>Lijnpiloot (EASA FCL)</a:t>
            </a:r>
          </a:p>
          <a:p>
            <a:endParaRPr lang="nl-BE" sz="2000" dirty="0"/>
          </a:p>
        </p:txBody>
      </p:sp>
      <p:pic>
        <p:nvPicPr>
          <p:cNvPr id="3074" name="Picture 2" descr="http://4.bp.blogspot.com/_XlTMr304ye4/SyS998GuRjI/AAAAAAAAAhk/hX7vGi-VwzE/s320/018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078" y="3154778"/>
            <a:ext cx="4242922" cy="3182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1" descr="http://www.vives.be/upload/Foto313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54778"/>
            <a:ext cx="4242925" cy="3182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7</a:t>
            </a:fld>
            <a:endParaRPr lang="nl-NL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269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1. Introductie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u="sng" dirty="0" err="1" smtClean="0"/>
              <a:t>Onderzoeksgroep</a:t>
            </a:r>
            <a:r>
              <a:rPr lang="en-GB" sz="2400" u="sng" dirty="0" smtClean="0"/>
              <a:t> </a:t>
            </a:r>
            <a:r>
              <a:rPr lang="en-GB" sz="2400" u="sng" dirty="0" err="1" smtClean="0"/>
              <a:t>Luchtvaart</a:t>
            </a:r>
            <a:r>
              <a:rPr lang="en-GB" sz="2400" u="sng" dirty="0" smtClean="0"/>
              <a:t> </a:t>
            </a:r>
          </a:p>
          <a:p>
            <a:r>
              <a:rPr lang="en-GB" sz="2000" dirty="0" smtClean="0">
                <a:solidFill>
                  <a:schemeClr val="tx1"/>
                </a:solidFill>
              </a:rPr>
              <a:t>MRO: Maintenance Repair and Overhaul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RPAS: </a:t>
            </a:r>
            <a:r>
              <a:rPr lang="en-US" sz="2000" dirty="0">
                <a:solidFill>
                  <a:schemeClr val="tx1"/>
                </a:solidFill>
              </a:rPr>
              <a:t>Remotely Piloted Aircraft </a:t>
            </a:r>
            <a:r>
              <a:rPr lang="en-US" sz="2000" dirty="0" smtClean="0">
                <a:solidFill>
                  <a:schemeClr val="tx1"/>
                </a:solidFill>
              </a:rPr>
              <a:t>Systems</a:t>
            </a:r>
            <a:endParaRPr lang="nl-NL" dirty="0"/>
          </a:p>
        </p:txBody>
      </p:sp>
      <p:pic>
        <p:nvPicPr>
          <p:cNvPr id="1026" name="Picture 2" descr="https://encrypted-tbn3.gstatic.com/images?q=tbn:ANd9GcRtYYZ_r5zwpwmS4b23zHASKZIIkaAeeglyc770LtOuSK1FQTXW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862039"/>
            <a:ext cx="4149187" cy="232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hoek 6"/>
          <p:cNvSpPr/>
          <p:nvPr/>
        </p:nvSpPr>
        <p:spPr>
          <a:xfrm>
            <a:off x="684213" y="5337973"/>
            <a:ext cx="32839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FontTx/>
              <a:buNone/>
            </a:pPr>
            <a:r>
              <a:rPr lang="nl-BE" sz="2400" dirty="0" smtClean="0">
                <a:hlinkClick r:id="rId4"/>
              </a:rPr>
              <a:t>www.vives.be/aviation</a:t>
            </a:r>
            <a:r>
              <a:rPr lang="nl-BE" sz="2400" dirty="0" smtClean="0"/>
              <a:t> </a:t>
            </a:r>
            <a:endParaRPr lang="nl-BE" sz="2400" dirty="0"/>
          </a:p>
        </p:txBody>
      </p:sp>
      <p:pic>
        <p:nvPicPr>
          <p:cNvPr id="14" name="Picture 4" descr="C:\Users\thuis\Pictures\IMG_3283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37" t="21908" r="9443" b="16648"/>
          <a:stretch/>
        </p:blipFill>
        <p:spPr bwMode="auto">
          <a:xfrm>
            <a:off x="5652120" y="2708920"/>
            <a:ext cx="3451313" cy="1488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Afbeelding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69"/>
          <a:stretch>
            <a:fillRect/>
          </a:stretch>
        </p:blipFill>
        <p:spPr bwMode="auto">
          <a:xfrm>
            <a:off x="4930594" y="4297507"/>
            <a:ext cx="4172840" cy="201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8</a:t>
            </a:fld>
            <a:endParaRPr lang="nl-NL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768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Onderzoeksgroep </a:t>
            </a:r>
            <a:r>
              <a:rPr lang="nl-BE" dirty="0" smtClean="0"/>
              <a:t>RPAS 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4213" y="1557338"/>
            <a:ext cx="8459787" cy="4851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BE" sz="2400" u="sng" dirty="0" smtClean="0"/>
              <a:t>R&amp;D</a:t>
            </a:r>
            <a:r>
              <a:rPr lang="nl-BE" dirty="0" smtClean="0"/>
              <a:t> </a:t>
            </a:r>
          </a:p>
          <a:p>
            <a:r>
              <a:rPr lang="nl-BE" sz="2000" dirty="0" smtClean="0">
                <a:solidFill>
                  <a:schemeClr val="tx1"/>
                </a:solidFill>
              </a:rPr>
              <a:t>Prototype </a:t>
            </a:r>
          </a:p>
          <a:p>
            <a:r>
              <a:rPr lang="nl-BE" sz="2000" dirty="0" smtClean="0">
                <a:solidFill>
                  <a:schemeClr val="tx1"/>
                </a:solidFill>
              </a:rPr>
              <a:t>Testen</a:t>
            </a:r>
          </a:p>
          <a:p>
            <a:r>
              <a:rPr lang="nl-BE" sz="2000" dirty="0" smtClean="0">
                <a:solidFill>
                  <a:schemeClr val="tx1"/>
                </a:solidFill>
              </a:rPr>
              <a:t>Advies  </a:t>
            </a:r>
          </a:p>
          <a:p>
            <a:endParaRPr lang="nl-BE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l-BE" sz="2400" u="sng" dirty="0" smtClean="0"/>
              <a:t>Selectie</a:t>
            </a:r>
          </a:p>
          <a:p>
            <a:r>
              <a:rPr lang="nl-BE" sz="2000" dirty="0" smtClean="0">
                <a:solidFill>
                  <a:schemeClr val="tx1"/>
                </a:solidFill>
              </a:rPr>
              <a:t>Platform</a:t>
            </a:r>
          </a:p>
          <a:p>
            <a:r>
              <a:rPr lang="nl-BE" sz="2000" dirty="0" err="1" smtClean="0">
                <a:solidFill>
                  <a:schemeClr val="tx1"/>
                </a:solidFill>
              </a:rPr>
              <a:t>Payload</a:t>
            </a:r>
            <a:endParaRPr lang="nl-BE" sz="2000" dirty="0" smtClean="0">
              <a:solidFill>
                <a:schemeClr val="tx1"/>
              </a:solidFill>
            </a:endParaRPr>
          </a:p>
          <a:p>
            <a:pPr lvl="1"/>
            <a:endParaRPr lang="nl-BE" dirty="0" smtClean="0">
              <a:solidFill>
                <a:schemeClr val="tx1"/>
              </a:solidFill>
            </a:endParaRPr>
          </a:p>
          <a:p>
            <a:pPr lvl="1"/>
            <a:endParaRPr lang="nl-BE" sz="2600" dirty="0" smtClean="0">
              <a:solidFill>
                <a:schemeClr val="tx1"/>
              </a:solidFill>
            </a:endParaRPr>
          </a:p>
          <a:p>
            <a:pPr lvl="1"/>
            <a:endParaRPr lang="nl-BE" dirty="0">
              <a:solidFill>
                <a:schemeClr val="tx1"/>
              </a:solidFill>
            </a:endParaRPr>
          </a:p>
        </p:txBody>
      </p:sp>
      <p:pic>
        <p:nvPicPr>
          <p:cNvPr id="10" name="Picture 5" descr="IMG_156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677" y="1479671"/>
            <a:ext cx="1547736" cy="2063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435" y="2852801"/>
            <a:ext cx="1641974" cy="1598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14" r="5909" b="14095"/>
          <a:stretch/>
        </p:blipFill>
        <p:spPr bwMode="auto">
          <a:xfrm>
            <a:off x="4532435" y="1499726"/>
            <a:ext cx="2376264" cy="121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237" y="1519197"/>
            <a:ext cx="2107741" cy="1187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9</a:t>
            </a:fld>
            <a:endParaRPr lang="nl-NL"/>
          </a:p>
        </p:txBody>
      </p:sp>
      <p:pic>
        <p:nvPicPr>
          <p:cNvPr id="26" name="Afbeelding 5" descr="C:\Users\rderoo\AppData\Local\Microsoft\Windows\Temporary Internet Files\Content.Outlook\K51YP4BT\DSCF189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466" y="2782775"/>
            <a:ext cx="3054815" cy="1672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pic>
        <p:nvPicPr>
          <p:cNvPr id="13" name="Afbeelding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69"/>
          <a:stretch>
            <a:fillRect/>
          </a:stretch>
        </p:blipFill>
        <p:spPr bwMode="auto">
          <a:xfrm>
            <a:off x="5354617" y="4511678"/>
            <a:ext cx="3726843" cy="1797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54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eaLnBrk="1" hangingPunct="1"/>
            <a:r>
              <a:rPr lang="nl-BE" dirty="0"/>
              <a:t>Onderzoeksgroep RPAS </a:t>
            </a:r>
            <a:endParaRPr lang="en-GB" altLang="nl-NL" dirty="0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57338"/>
            <a:ext cx="8458200" cy="467995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nl-BE" altLang="nl-BE" sz="2400" u="sng" dirty="0" smtClean="0"/>
              <a:t>Training en infosessies</a:t>
            </a:r>
          </a:p>
          <a:p>
            <a:pPr>
              <a:defRPr/>
            </a:pPr>
            <a:r>
              <a:rPr lang="nl-BE" altLang="nl-BE" sz="2000" dirty="0" smtClean="0">
                <a:solidFill>
                  <a:schemeClr val="tx1"/>
                </a:solidFill>
              </a:rPr>
              <a:t>Professionele bachelor: 42u </a:t>
            </a:r>
            <a:r>
              <a:rPr lang="nl-BE" altLang="nl-BE" sz="2000" dirty="0" err="1" smtClean="0">
                <a:solidFill>
                  <a:schemeClr val="tx1"/>
                </a:solidFill>
              </a:rPr>
              <a:t>theorie+lab</a:t>
            </a:r>
            <a:r>
              <a:rPr lang="nl-BE" altLang="nl-BE" sz="2000" dirty="0">
                <a:solidFill>
                  <a:schemeClr val="tx1"/>
                </a:solidFill>
              </a:rPr>
              <a:t>, </a:t>
            </a:r>
            <a:r>
              <a:rPr lang="nl-BE" altLang="nl-BE" sz="2000" dirty="0" smtClean="0">
                <a:solidFill>
                  <a:schemeClr val="tx1"/>
                </a:solidFill>
              </a:rPr>
              <a:t>stage </a:t>
            </a:r>
            <a:r>
              <a:rPr lang="nl-BE" altLang="nl-BE" sz="2000" dirty="0">
                <a:solidFill>
                  <a:schemeClr val="tx1"/>
                </a:solidFill>
              </a:rPr>
              <a:t>en eindwerk</a:t>
            </a:r>
          </a:p>
          <a:p>
            <a:pPr>
              <a:defRPr/>
            </a:pPr>
            <a:r>
              <a:rPr lang="nl-BE" altLang="nl-BE" sz="2000" dirty="0" smtClean="0">
                <a:solidFill>
                  <a:schemeClr val="tx1"/>
                </a:solidFill>
              </a:rPr>
              <a:t>Systemen</a:t>
            </a:r>
            <a:r>
              <a:rPr lang="nl-BE" altLang="nl-BE" sz="2000" dirty="0">
                <a:solidFill>
                  <a:schemeClr val="tx1"/>
                </a:solidFill>
              </a:rPr>
              <a:t>, </a:t>
            </a:r>
            <a:r>
              <a:rPr lang="nl-BE" altLang="nl-BE" sz="2000" dirty="0" smtClean="0">
                <a:solidFill>
                  <a:schemeClr val="tx1"/>
                </a:solidFill>
              </a:rPr>
              <a:t>toepassingen, wetgeving, </a:t>
            </a:r>
            <a:r>
              <a:rPr lang="nl-BE" altLang="nl-BE" sz="2000" dirty="0">
                <a:solidFill>
                  <a:schemeClr val="tx1"/>
                </a:solidFill>
              </a:rPr>
              <a:t>security, </a:t>
            </a:r>
            <a:r>
              <a:rPr lang="nl-BE" altLang="nl-BE" sz="2000" dirty="0" smtClean="0">
                <a:solidFill>
                  <a:schemeClr val="tx1"/>
                </a:solidFill>
              </a:rPr>
              <a:t>aandrijvingen, </a:t>
            </a:r>
            <a:r>
              <a:rPr lang="nl-BE" altLang="nl-BE" sz="2000" dirty="0" err="1" smtClean="0">
                <a:solidFill>
                  <a:schemeClr val="tx1"/>
                </a:solidFill>
              </a:rPr>
              <a:t>payloads</a:t>
            </a:r>
            <a:r>
              <a:rPr lang="nl-BE" altLang="nl-BE" sz="2000" dirty="0" smtClean="0">
                <a:solidFill>
                  <a:schemeClr val="tx1"/>
                </a:solidFill>
              </a:rPr>
              <a:t>, operaties, ontwerp, …</a:t>
            </a:r>
          </a:p>
          <a:p>
            <a:pPr eaLnBrk="1" hangingPunct="1">
              <a:defRPr/>
            </a:pPr>
            <a:r>
              <a:rPr lang="nl-BE" sz="2000" dirty="0" smtClean="0">
                <a:solidFill>
                  <a:schemeClr val="tx1"/>
                </a:solidFill>
              </a:rPr>
              <a:t>Kleine tot grote groepen (10~110 personen)</a:t>
            </a:r>
          </a:p>
          <a:p>
            <a:pPr eaLnBrk="1" hangingPunct="1">
              <a:defRPr/>
            </a:pPr>
            <a:r>
              <a:rPr lang="nl-BE" sz="2000" dirty="0" smtClean="0">
                <a:solidFill>
                  <a:schemeClr val="tx1"/>
                </a:solidFill>
              </a:rPr>
              <a:t>RPAS vliegtraining</a:t>
            </a:r>
          </a:p>
          <a:p>
            <a:pPr>
              <a:defRPr/>
            </a:pPr>
            <a:endParaRPr lang="nl-BE" altLang="nl-BE" sz="2000" dirty="0"/>
          </a:p>
        </p:txBody>
      </p:sp>
      <p:pic>
        <p:nvPicPr>
          <p:cNvPr id="53252" name="Picture 4" descr="http://ardupilotdev.googlecode.com/svn/images/AeroSIM_si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568" y="4172699"/>
            <a:ext cx="2880000" cy="1554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19" r="15350"/>
          <a:stretch>
            <a:fillRect/>
          </a:stretch>
        </p:blipFill>
        <p:spPr bwMode="auto">
          <a:xfrm>
            <a:off x="179512" y="4155047"/>
            <a:ext cx="2880000" cy="158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00" b="27490"/>
          <a:stretch/>
        </p:blipFill>
        <p:spPr>
          <a:xfrm>
            <a:off x="6186672" y="4149080"/>
            <a:ext cx="2880000" cy="1590144"/>
          </a:xfrm>
          <a:prstGeom prst="rect">
            <a:avLst/>
          </a:prstGeom>
        </p:spPr>
      </p:pic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533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5800" y="1557338"/>
            <a:ext cx="8458200" cy="467995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nl-BE" sz="2400" u="sng" dirty="0" smtClean="0"/>
              <a:t>Ministerie Binnenlandse Zaken</a:t>
            </a:r>
          </a:p>
          <a:p>
            <a:pPr eaLnBrk="1" hangingPunct="1">
              <a:defRPr/>
            </a:pPr>
            <a:r>
              <a:rPr lang="nl-BE" sz="2000" dirty="0" smtClean="0"/>
              <a:t>Selectie van geschikte multirotor voor Civiele Bescherming</a:t>
            </a:r>
          </a:p>
          <a:p>
            <a:pPr eaLnBrk="1" hangingPunct="1">
              <a:defRPr/>
            </a:pPr>
            <a:r>
              <a:rPr lang="nl-BE" sz="2000" dirty="0" smtClean="0"/>
              <a:t>Ontwikkeling van gas detectie en meetapparatuur</a:t>
            </a:r>
          </a:p>
          <a:p>
            <a:pPr eaLnBrk="1" hangingPunct="1">
              <a:defRPr/>
            </a:pPr>
            <a:r>
              <a:rPr lang="nl-BE" sz="2000" dirty="0" smtClean="0"/>
              <a:t>Op maat gemaakte opleiding voor operators</a:t>
            </a:r>
          </a:p>
          <a:p>
            <a:pPr eaLnBrk="1" hangingPunct="1">
              <a:defRPr/>
            </a:pPr>
            <a:r>
              <a:rPr lang="nl-BE" sz="2000" dirty="0" smtClean="0"/>
              <a:t>Onafhankelijk advies voor ontwerpbestekken</a:t>
            </a:r>
          </a:p>
          <a:p>
            <a:pPr eaLnBrk="1" hangingPunct="1">
              <a:defRPr/>
            </a:pPr>
            <a:endParaRPr lang="nl-BE" sz="2000" dirty="0" smtClean="0"/>
          </a:p>
          <a:p>
            <a:pPr eaLnBrk="1" hangingPunct="1">
              <a:defRPr/>
            </a:pPr>
            <a:endParaRPr lang="nl-BE" sz="2000" dirty="0" smtClean="0"/>
          </a:p>
        </p:txBody>
      </p:sp>
      <p:pic>
        <p:nvPicPr>
          <p:cNvPr id="51203" name="Picture 27" descr="http://upload.wikimedia.org/wikipedia/commons/thumb/a/a5/CivilDefence.svg/220px-CivilDefence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791" y="5433363"/>
            <a:ext cx="862731" cy="8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4" name="Picture 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532" y="5428456"/>
            <a:ext cx="1208917" cy="8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1" t="19592" r="2347" b="26257"/>
          <a:stretch>
            <a:fillRect/>
          </a:stretch>
        </p:blipFill>
        <p:spPr bwMode="auto">
          <a:xfrm>
            <a:off x="3995936" y="3488270"/>
            <a:ext cx="3883025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6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296" y="3488271"/>
            <a:ext cx="270510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4F81BD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51207" name="Afbeelding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362" y="5428456"/>
            <a:ext cx="1944000" cy="8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eaLnBrk="1" hangingPunct="1"/>
            <a:r>
              <a:rPr lang="nl-BE" dirty="0"/>
              <a:t>Onderzoeksgroep RPAS </a:t>
            </a:r>
            <a:endParaRPr lang="en-GB" altLang="nl-NL" dirty="0" smtClean="0"/>
          </a:p>
        </p:txBody>
      </p:sp>
      <p:pic>
        <p:nvPicPr>
          <p:cNvPr id="2050" name="Picture 2" descr="Afbeeldingsresultaat voor politie voorkempen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8" r="12433"/>
          <a:stretch/>
        </p:blipFill>
        <p:spPr bwMode="auto">
          <a:xfrm>
            <a:off x="7008433" y="5434196"/>
            <a:ext cx="653175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80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eaLnBrk="1" hangingPunct="1"/>
            <a:r>
              <a:rPr lang="nl-BE" dirty="0"/>
              <a:t>Onderzoeksgroep RPAS </a:t>
            </a:r>
            <a:endParaRPr lang="en-GB" altLang="nl-NL" dirty="0" smtClean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28775"/>
            <a:ext cx="4891064" cy="467995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nl-BE" sz="2400" u="sng" dirty="0" smtClean="0"/>
              <a:t>UN OCHA </a:t>
            </a:r>
            <a:r>
              <a:rPr lang="nl-BE" sz="2400" u="sng" dirty="0" err="1" smtClean="0"/>
              <a:t>safety</a:t>
            </a:r>
            <a:r>
              <a:rPr lang="nl-BE" sz="2400" u="sng" dirty="0" smtClean="0"/>
              <a:t> </a:t>
            </a:r>
            <a:r>
              <a:rPr lang="nl-BE" sz="2400" u="sng" dirty="0" err="1" smtClean="0"/>
              <a:t>guidelines</a:t>
            </a:r>
            <a:endParaRPr lang="nl-BE" sz="2400" u="sng" dirty="0" smtClean="0"/>
          </a:p>
          <a:p>
            <a:pPr eaLnBrk="1" hangingPunct="1">
              <a:defRPr/>
            </a:pPr>
            <a:endParaRPr lang="nl-BE" u="sng" dirty="0" smtClean="0"/>
          </a:p>
          <a:p>
            <a:pPr marL="0" indent="0" eaLnBrk="1" hangingPunct="1">
              <a:buNone/>
              <a:defRPr/>
            </a:pPr>
            <a:r>
              <a:rPr lang="nl-BE" sz="2000" dirty="0" smtClean="0"/>
              <a:t>Gestandaardiseerde informatie fiche voor humanitaire drone operaties</a:t>
            </a:r>
          </a:p>
          <a:p>
            <a:pPr eaLnBrk="1" hangingPunct="1">
              <a:defRPr/>
            </a:pPr>
            <a:endParaRPr lang="nl-BE" sz="2000" dirty="0" smtClean="0"/>
          </a:p>
        </p:txBody>
      </p:sp>
      <p:graphicFrame>
        <p:nvGraphicFramePr>
          <p:cNvPr id="52228" name="Object 1"/>
          <p:cNvGraphicFramePr>
            <a:graphicFrameLocks noChangeAspect="1"/>
          </p:cNvGraphicFramePr>
          <p:nvPr/>
        </p:nvGraphicFramePr>
        <p:xfrm>
          <a:off x="5580063" y="1390650"/>
          <a:ext cx="3529012" cy="499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2" name="Acrobat Document" r:id="rId3" imgW="6415981" imgH="9075240" progId="Acrobat.Document.2015">
                  <p:embed/>
                </p:oleObj>
              </mc:Choice>
              <mc:Fallback>
                <p:oleObj name="Acrobat Document" r:id="rId3" imgW="6415981" imgH="9075240" progId="Acrobat.Document.2015">
                  <p:embed/>
                  <p:pic>
                    <p:nvPicPr>
                      <p:cNvPr id="52228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3" y="1390650"/>
                        <a:ext cx="3529012" cy="499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2229" name="Afbeelding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75" t="11560" r="25475" b="13696"/>
          <a:stretch>
            <a:fillRect/>
          </a:stretch>
        </p:blipFill>
        <p:spPr bwMode="auto">
          <a:xfrm>
            <a:off x="1403648" y="3374617"/>
            <a:ext cx="2552840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Afbeelding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99232"/>
            <a:ext cx="3838678" cy="666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550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el 1"/>
          <p:cNvSpPr>
            <a:spLocks noGrp="1"/>
          </p:cNvSpPr>
          <p:nvPr>
            <p:ph type="title"/>
          </p:nvPr>
        </p:nvSpPr>
        <p:spPr>
          <a:ln/>
        </p:spPr>
        <p:txBody>
          <a:bodyPr/>
          <a:lstStyle/>
          <a:p>
            <a:pPr eaLnBrk="1" hangingPunct="1"/>
            <a:r>
              <a:rPr lang="nl-BE" dirty="0"/>
              <a:t>Onderzoeksgroep RPAS </a:t>
            </a:r>
            <a:endParaRPr lang="nl-BE" altLang="nl-NL" dirty="0" smtClean="0"/>
          </a:p>
        </p:txBody>
      </p:sp>
      <p:pic>
        <p:nvPicPr>
          <p:cNvPr id="62467" name="Picture 2" descr="http://www.beuas.be/images/LOGO_Be_UAS_01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27" b="31416"/>
          <a:stretch>
            <a:fillRect/>
          </a:stretch>
        </p:blipFill>
        <p:spPr bwMode="auto">
          <a:xfrm>
            <a:off x="4092948" y="1661039"/>
            <a:ext cx="2554288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8" name="Afbeelding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44" r="66589" b="13077"/>
          <a:stretch>
            <a:fillRect/>
          </a:stretch>
        </p:blipFill>
        <p:spPr bwMode="auto">
          <a:xfrm>
            <a:off x="5273052" y="2660876"/>
            <a:ext cx="10636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2840038"/>
            <a:ext cx="34258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Picture 13" descr="http://www.flag.be/images/FLAG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954" y="4089766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2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88" y="5253894"/>
            <a:ext cx="118586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3" name="Picture 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938" y="2786289"/>
            <a:ext cx="230346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4" name="Picture 2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438" y="5229225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5" name="Picture 23" descr="Polic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813" y="5229225"/>
            <a:ext cx="83026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6" name="Picture 27" descr="http://upload.wikimedia.org/wikipedia/commons/thumb/a/a5/CivilDefence.svg/220px-CivilDefence.svg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140" y="4093272"/>
            <a:ext cx="1077815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7" name="Picture 2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713" y="5363174"/>
            <a:ext cx="1200150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8" name="Picture 30" descr="http://upload.wikimedia.org/wikipedia/en/9/9c/LogoUPM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717" y="4174394"/>
            <a:ext cx="9874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9" name="Picture 22" descr="http://www.netgrow.eu/pic/logo/UniversityBologna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921" y="4017102"/>
            <a:ext cx="1603375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0" name="Picture 24" descr="http://www.technologieolympiade.be/VJTO/images/kulab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" t="13669" r="41966"/>
          <a:stretch>
            <a:fillRect/>
          </a:stretch>
        </p:blipFill>
        <p:spPr bwMode="auto">
          <a:xfrm>
            <a:off x="6575096" y="1627189"/>
            <a:ext cx="2454538" cy="7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1" name="Picture 20" descr="http://www.anzegem.be/sites/anzegem/files/companyguide/logo/logo_klein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" y="3852863"/>
            <a:ext cx="3097213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2" name="Afbeelding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4637088"/>
            <a:ext cx="34131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3" name="Afbeelding 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292" y="1566251"/>
            <a:ext cx="25146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84" name="Tekstvak 4"/>
          <p:cNvSpPr txBox="1">
            <a:spLocks noChangeArrowheads="1"/>
          </p:cNvSpPr>
          <p:nvPr/>
        </p:nvSpPr>
        <p:spPr bwMode="auto">
          <a:xfrm>
            <a:off x="6802438" y="5802313"/>
            <a:ext cx="228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Ø"/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E5859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NL" sz="1800" b="0"/>
              <a:t>And many more…</a:t>
            </a:r>
          </a:p>
        </p:txBody>
      </p:sp>
      <p:pic>
        <p:nvPicPr>
          <p:cNvPr id="3074" name="Picture 2" descr="Afbeeldingsresultaat voor orange logo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8" t="5702" r="6764" b="5470"/>
          <a:stretch/>
        </p:blipFill>
        <p:spPr bwMode="auto">
          <a:xfrm>
            <a:off x="214760" y="1548041"/>
            <a:ext cx="1188887" cy="1214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72BFE-4A0B-4840-9D6F-0CB3D52DBF1E}" type="slidenum">
              <a:rPr lang="nl-NL" smtClean="0"/>
              <a:pPr>
                <a:defRPr/>
              </a:pPr>
              <a:t>13</a:t>
            </a:fld>
            <a:endParaRPr lang="nl-NL"/>
          </a:p>
        </p:txBody>
      </p:sp>
      <p:pic>
        <p:nvPicPr>
          <p:cNvPr id="25" name="Afbeelding 8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75" t="11560" r="25475" b="13696"/>
          <a:stretch>
            <a:fillRect/>
          </a:stretch>
        </p:blipFill>
        <p:spPr bwMode="auto">
          <a:xfrm>
            <a:off x="3496283" y="2687113"/>
            <a:ext cx="1751152" cy="1333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928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2</a:t>
            </a:r>
            <a:r>
              <a:rPr lang="nl-BE" dirty="0" smtClean="0"/>
              <a:t>. Toepassingen</a:t>
            </a:r>
            <a:endParaRPr lang="nl-BE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413A7-886A-462A-A925-E1D3C8C4ABDE}" type="slidenum">
              <a:rPr lang="nl-NL" smtClean="0"/>
              <a:pPr>
                <a:defRPr/>
              </a:pPr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865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2. Toepassingen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15</a:t>
            </a:fld>
            <a:endParaRPr lang="nl-NL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777" y="1476375"/>
            <a:ext cx="6273271" cy="477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554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www.thecyberhawk.com/wordpress/wp-content/uploads/2013/04/Live-flare-stack-ROAV-UAV-Dron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79912" y="2599545"/>
            <a:ext cx="3309821" cy="2539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2. Toepassingen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sz="2800" dirty="0" smtClean="0"/>
              <a:t>Waarom onbemand?</a:t>
            </a:r>
          </a:p>
          <a:p>
            <a:pPr marL="0" indent="0">
              <a:buNone/>
            </a:pPr>
            <a:r>
              <a:rPr lang="nl-BE" sz="2400" dirty="0" smtClean="0">
                <a:solidFill>
                  <a:schemeClr val="tx1"/>
                </a:solidFill>
                <a:sym typeface="Wingdings" panose="05000000000000000000" pitchFamily="2" charset="2"/>
              </a:rPr>
              <a:t> </a:t>
            </a:r>
            <a:r>
              <a:rPr lang="nl-BE" sz="2400" dirty="0" smtClean="0">
                <a:solidFill>
                  <a:schemeClr val="tx1"/>
                </a:solidFill>
              </a:rPr>
              <a:t>Gevaarlijke </a:t>
            </a:r>
            <a:r>
              <a:rPr lang="nl-BE" sz="2400" dirty="0">
                <a:solidFill>
                  <a:schemeClr val="tx1"/>
                </a:solidFill>
              </a:rPr>
              <a:t>opdrachten in </a:t>
            </a:r>
            <a:r>
              <a:rPr lang="nl-BE" sz="2400" dirty="0" smtClean="0">
                <a:solidFill>
                  <a:schemeClr val="tx1"/>
                </a:solidFill>
              </a:rPr>
              <a:t>risicogebieden </a:t>
            </a:r>
            <a:endParaRPr lang="nl-BE" sz="2400" dirty="0">
              <a:solidFill>
                <a:schemeClr val="tx1"/>
              </a:solidFill>
            </a:endParaRP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16</a:t>
            </a:fld>
            <a:endParaRPr lang="nl-NL"/>
          </a:p>
        </p:txBody>
      </p:sp>
      <p:sp>
        <p:nvSpPr>
          <p:cNvPr id="13" name="Tekstvak 12"/>
          <p:cNvSpPr txBox="1"/>
          <p:nvPr/>
        </p:nvSpPr>
        <p:spPr>
          <a:xfrm>
            <a:off x="3935053" y="2549327"/>
            <a:ext cx="19848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err="1" smtClean="0"/>
              <a:t>Cyberhawk</a:t>
            </a:r>
            <a:endParaRPr lang="nl-NL" sz="2800" dirty="0"/>
          </a:p>
        </p:txBody>
      </p:sp>
      <p:pic>
        <p:nvPicPr>
          <p:cNvPr id="2050" name="Picture 2" descr="http://www.flares-stacks.com/i/HeliphotoBLACK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284" y="3190536"/>
            <a:ext cx="2669716" cy="3140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http://www.pdghelicopters.com/assets/_files/master_background/mar_11/pdg__1301514954_Thermal-1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9" y="2599545"/>
            <a:ext cx="3678855" cy="233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www.microdrones.com/md/images/applications/aerial-inspection-services--pipelines-rc-uav-micro-drones-01.jpg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7" t="32862" r="10506"/>
          <a:stretch/>
        </p:blipFill>
        <p:spPr bwMode="auto">
          <a:xfrm>
            <a:off x="29049" y="4725143"/>
            <a:ext cx="3678855" cy="156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kstvak 17"/>
          <p:cNvSpPr txBox="1"/>
          <p:nvPr/>
        </p:nvSpPr>
        <p:spPr>
          <a:xfrm>
            <a:off x="29049" y="5885518"/>
            <a:ext cx="2106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/>
              <a:t>Micro-</a:t>
            </a:r>
            <a:r>
              <a:rPr lang="nl-NL" sz="2800" dirty="0" err="1" smtClean="0"/>
              <a:t>drone</a:t>
            </a:r>
            <a:endParaRPr lang="nl-NL" sz="2800" dirty="0"/>
          </a:p>
        </p:txBody>
      </p:sp>
      <p:pic>
        <p:nvPicPr>
          <p:cNvPr id="19" name="Afbeelding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220111"/>
            <a:ext cx="2592956" cy="111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43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2. Toepassingen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17</a:t>
            </a:fld>
            <a:endParaRPr lang="nl-NL"/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849" y="2923603"/>
            <a:ext cx="4548607" cy="3249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Tijdelijke aanduiding voor inhoud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3" t="1291" r="19508" b="3231"/>
          <a:stretch/>
        </p:blipFill>
        <p:spPr bwMode="auto">
          <a:xfrm>
            <a:off x="7265951" y="2573359"/>
            <a:ext cx="1770545" cy="2065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67" y="2958105"/>
            <a:ext cx="3240360" cy="2939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3" descr="IMG_097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9" t="30496" r="34814" b="21784"/>
          <a:stretch/>
        </p:blipFill>
        <p:spPr bwMode="auto">
          <a:xfrm>
            <a:off x="107472" y="3860442"/>
            <a:ext cx="1153481" cy="2376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jdelijke aanduiding voor inhoud 2"/>
          <p:cNvSpPr>
            <a:spLocks noGrp="1"/>
          </p:cNvSpPr>
          <p:nvPr>
            <p:ph idx="1"/>
          </p:nvPr>
        </p:nvSpPr>
        <p:spPr>
          <a:xfrm>
            <a:off x="684213" y="1557338"/>
            <a:ext cx="8459787" cy="4751387"/>
          </a:xfrm>
        </p:spPr>
        <p:txBody>
          <a:bodyPr/>
          <a:lstStyle/>
          <a:p>
            <a:pPr marL="0" indent="0">
              <a:buNone/>
            </a:pPr>
            <a:r>
              <a:rPr lang="nl-BE" sz="2800" dirty="0" smtClean="0"/>
              <a:t>Waarom onbemand?</a:t>
            </a:r>
          </a:p>
          <a:p>
            <a:pPr marL="0" indent="0">
              <a:buNone/>
            </a:pPr>
            <a:r>
              <a:rPr lang="nl-BE" sz="2400" dirty="0" smtClean="0">
                <a:solidFill>
                  <a:schemeClr val="tx1"/>
                </a:solidFill>
                <a:sym typeface="Wingdings" panose="05000000000000000000" pitchFamily="2" charset="2"/>
              </a:rPr>
              <a:t> </a:t>
            </a:r>
            <a:r>
              <a:rPr lang="nl-BE" sz="2400" dirty="0" smtClean="0">
                <a:solidFill>
                  <a:schemeClr val="tx1"/>
                </a:solidFill>
              </a:rPr>
              <a:t>Kost/tijd verminderen en/of veiligheid verhogen</a:t>
            </a:r>
            <a:endParaRPr lang="nl-B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8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2. Toepassingen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nl-BE" i="1" dirty="0" err="1" smtClean="0">
                <a:solidFill>
                  <a:schemeClr val="tx1"/>
                </a:solidFill>
              </a:rPr>
              <a:t>Your</a:t>
            </a:r>
            <a:r>
              <a:rPr lang="nl-BE" i="1" dirty="0" smtClean="0">
                <a:solidFill>
                  <a:schemeClr val="tx1"/>
                </a:solidFill>
              </a:rPr>
              <a:t> </a:t>
            </a:r>
            <a:r>
              <a:rPr lang="nl-BE" i="1" dirty="0" err="1" smtClean="0">
                <a:solidFill>
                  <a:schemeClr val="tx1"/>
                </a:solidFill>
              </a:rPr>
              <a:t>imagination</a:t>
            </a:r>
            <a:r>
              <a:rPr lang="nl-BE" i="1" dirty="0" smtClean="0">
                <a:solidFill>
                  <a:schemeClr val="tx1"/>
                </a:solidFill>
              </a:rPr>
              <a:t> is the limit…</a:t>
            </a:r>
            <a:endParaRPr lang="nl-BE" dirty="0" smtClean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l-BE" i="1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l-BE" i="1" dirty="0" smtClean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l-BE" i="1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l-BE" i="1" dirty="0" smtClean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l-BE" i="1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nl-BE" i="1" dirty="0" smtClean="0">
                <a:solidFill>
                  <a:schemeClr val="tx1"/>
                </a:solidFill>
              </a:rPr>
              <a:t>						</a:t>
            </a:r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18</a:t>
            </a:fld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5"/>
          <a:stretch/>
        </p:blipFill>
        <p:spPr>
          <a:xfrm>
            <a:off x="360219" y="2282052"/>
            <a:ext cx="2483589" cy="1648291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5816" y="2276872"/>
            <a:ext cx="3002478" cy="1653471"/>
          </a:xfrm>
          <a:prstGeom prst="rect">
            <a:avLst/>
          </a:prstGeom>
        </p:spPr>
      </p:pic>
      <p:sp>
        <p:nvSpPr>
          <p:cNvPr id="15" name="Tekstvak 14"/>
          <p:cNvSpPr txBox="1"/>
          <p:nvPr/>
        </p:nvSpPr>
        <p:spPr>
          <a:xfrm>
            <a:off x="354226" y="3503827"/>
            <a:ext cx="21259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>
                <a:solidFill>
                  <a:schemeClr val="bg1"/>
                </a:solidFill>
              </a:rPr>
              <a:t>Bosbranden</a:t>
            </a:r>
            <a:endParaRPr lang="nl-NL" sz="2800" dirty="0">
              <a:solidFill>
                <a:schemeClr val="bg1"/>
              </a:solidFill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2987824" y="2182039"/>
            <a:ext cx="12057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/>
              <a:t>Fauna</a:t>
            </a:r>
            <a:endParaRPr lang="nl-NL" sz="2800" dirty="0"/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34"/>
          <a:stretch/>
        </p:blipFill>
        <p:spPr>
          <a:xfrm>
            <a:off x="5953047" y="2276748"/>
            <a:ext cx="2734492" cy="1653595"/>
          </a:xfrm>
          <a:prstGeom prst="rect">
            <a:avLst/>
          </a:prstGeom>
        </p:spPr>
      </p:pic>
      <p:sp>
        <p:nvSpPr>
          <p:cNvPr id="23" name="Tekstvak 22"/>
          <p:cNvSpPr txBox="1"/>
          <p:nvPr/>
        </p:nvSpPr>
        <p:spPr>
          <a:xfrm>
            <a:off x="7743061" y="2276872"/>
            <a:ext cx="1005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>
                <a:solidFill>
                  <a:schemeClr val="bg1"/>
                </a:solidFill>
              </a:rPr>
              <a:t>Flora</a:t>
            </a:r>
            <a:endParaRPr lang="nl-NL" sz="2800" dirty="0">
              <a:solidFill>
                <a:schemeClr val="bg1"/>
              </a:solidFill>
            </a:endParaRPr>
          </a:p>
        </p:txBody>
      </p:sp>
      <p:pic>
        <p:nvPicPr>
          <p:cNvPr id="22" name="Afbeelding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219" y="4158116"/>
            <a:ext cx="2468424" cy="1825822"/>
          </a:xfrm>
          <a:prstGeom prst="rect">
            <a:avLst/>
          </a:prstGeom>
        </p:spPr>
      </p:pic>
      <p:sp>
        <p:nvSpPr>
          <p:cNvPr id="27" name="Tekstvak 26"/>
          <p:cNvSpPr txBox="1"/>
          <p:nvPr/>
        </p:nvSpPr>
        <p:spPr>
          <a:xfrm>
            <a:off x="323312" y="3799802"/>
            <a:ext cx="26645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/>
              <a:t>Pijplijninspectie</a:t>
            </a:r>
            <a:endParaRPr lang="nl-NL" sz="2800" dirty="0"/>
          </a:p>
        </p:txBody>
      </p:sp>
      <p:pic>
        <p:nvPicPr>
          <p:cNvPr id="1026" name="Picture 2" descr="http://uav.ifas.ufl.edu/_images/projects/Levee_res.jpg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6"/>
          <a:stretch/>
        </p:blipFill>
        <p:spPr bwMode="auto">
          <a:xfrm>
            <a:off x="2900651" y="4033744"/>
            <a:ext cx="3017643" cy="195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kstvak 17"/>
          <p:cNvSpPr txBox="1"/>
          <p:nvPr/>
        </p:nvSpPr>
        <p:spPr>
          <a:xfrm>
            <a:off x="3020580" y="3919072"/>
            <a:ext cx="2465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/>
              <a:t>Dijkmonitoring</a:t>
            </a:r>
            <a:endParaRPr lang="nl-NL" sz="2800" dirty="0"/>
          </a:p>
        </p:txBody>
      </p: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3" r="28066"/>
          <a:stretch/>
        </p:blipFill>
        <p:spPr>
          <a:xfrm>
            <a:off x="5953047" y="4033744"/>
            <a:ext cx="1370280" cy="1940115"/>
          </a:xfrm>
          <a:prstGeom prst="rect">
            <a:avLst/>
          </a:prstGeom>
        </p:spPr>
      </p:pic>
      <p:sp>
        <p:nvSpPr>
          <p:cNvPr id="24" name="Tekstvak 23"/>
          <p:cNvSpPr txBox="1"/>
          <p:nvPr/>
        </p:nvSpPr>
        <p:spPr>
          <a:xfrm>
            <a:off x="6824557" y="4027047"/>
            <a:ext cx="1265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Media </a:t>
            </a:r>
            <a:endParaRPr lang="en-US" sz="2800" dirty="0"/>
          </a:p>
        </p:txBody>
      </p:sp>
      <p:sp>
        <p:nvSpPr>
          <p:cNvPr id="20" name="Tekstvak 19"/>
          <p:cNvSpPr txBox="1"/>
          <p:nvPr/>
        </p:nvSpPr>
        <p:spPr>
          <a:xfrm>
            <a:off x="7889315" y="5478997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…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0040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7" grpId="0"/>
      <p:bldP spid="18" grpId="0"/>
      <p:bldP spid="24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2. </a:t>
            </a:r>
            <a:r>
              <a:rPr lang="nl-BE" dirty="0" smtClean="0"/>
              <a:t>Toepassingen – voorbeelden </a:t>
            </a:r>
            <a:endParaRPr lang="nl-BE" dirty="0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19</a:t>
            </a:fld>
            <a:endParaRPr lang="nl-NL"/>
          </a:p>
        </p:txBody>
      </p:sp>
      <p:sp>
        <p:nvSpPr>
          <p:cNvPr id="14" name="Tijdelijke aanduiding voor inhoud 2"/>
          <p:cNvSpPr>
            <a:spLocks noGrp="1"/>
          </p:cNvSpPr>
          <p:nvPr>
            <p:ph idx="1"/>
          </p:nvPr>
        </p:nvSpPr>
        <p:spPr>
          <a:xfrm>
            <a:off x="684213" y="1557338"/>
            <a:ext cx="8459787" cy="4751387"/>
          </a:xfrm>
        </p:spPr>
        <p:txBody>
          <a:bodyPr/>
          <a:lstStyle/>
          <a:p>
            <a:r>
              <a:rPr lang="nl-NL" sz="2400" dirty="0"/>
              <a:t>Civiele Bescherming – Brand Londerzeel 18/6/2015</a:t>
            </a:r>
          </a:p>
          <a:p>
            <a:r>
              <a:rPr lang="nl-NL" sz="2400" dirty="0"/>
              <a:t>Doel: </a:t>
            </a:r>
            <a:r>
              <a:rPr lang="nl-NL" sz="2400" dirty="0" err="1"/>
              <a:t>eye</a:t>
            </a:r>
            <a:r>
              <a:rPr lang="nl-NL" sz="2400" dirty="0"/>
              <a:t>-in-</a:t>
            </a:r>
            <a:r>
              <a:rPr lang="nl-NL" sz="2400" dirty="0" err="1"/>
              <a:t>the</a:t>
            </a:r>
            <a:r>
              <a:rPr lang="nl-NL" sz="2400" dirty="0"/>
              <a:t>-</a:t>
            </a:r>
            <a:r>
              <a:rPr lang="nl-NL" sz="2400" dirty="0" err="1"/>
              <a:t>sky</a:t>
            </a:r>
            <a:endParaRPr lang="nl-NL" sz="24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60" y="2491028"/>
            <a:ext cx="6732240" cy="386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24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2. Toepassingen – voorbeelden 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20</a:t>
            </a:fld>
            <a:endParaRPr lang="nl-NL"/>
          </a:p>
        </p:txBody>
      </p:sp>
      <p:sp>
        <p:nvSpPr>
          <p:cNvPr id="14" name="Tijdelijke aanduiding voor inhoud 2"/>
          <p:cNvSpPr>
            <a:spLocks noGrp="1"/>
          </p:cNvSpPr>
          <p:nvPr>
            <p:ph idx="1"/>
          </p:nvPr>
        </p:nvSpPr>
        <p:spPr>
          <a:xfrm>
            <a:off x="684213" y="1557338"/>
            <a:ext cx="8459787" cy="4751387"/>
          </a:xfrm>
        </p:spPr>
        <p:txBody>
          <a:bodyPr/>
          <a:lstStyle/>
          <a:p>
            <a:r>
              <a:rPr lang="nl-NL" sz="2400" dirty="0" smtClean="0"/>
              <a:t>Politie </a:t>
            </a:r>
            <a:r>
              <a:rPr lang="nl-NL" sz="2400" dirty="0" err="1" smtClean="0"/>
              <a:t>MidLim</a:t>
            </a:r>
            <a:r>
              <a:rPr lang="nl-NL" sz="2400" dirty="0" smtClean="0"/>
              <a:t> – verkeersongeval</a:t>
            </a:r>
            <a:endParaRPr lang="nl-NL" sz="2400" dirty="0"/>
          </a:p>
          <a:p>
            <a:r>
              <a:rPr lang="nl-NL" sz="2400" dirty="0"/>
              <a:t>Doel: </a:t>
            </a:r>
            <a:r>
              <a:rPr lang="nl-NL" sz="2400" dirty="0" smtClean="0"/>
              <a:t>tijd verminderen, detail informatie</a:t>
            </a:r>
            <a:endParaRPr lang="nl-NL" sz="2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7" r="28715"/>
          <a:stretch/>
        </p:blipFill>
        <p:spPr bwMode="auto">
          <a:xfrm>
            <a:off x="19305" y="2420888"/>
            <a:ext cx="3960440" cy="388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ars-wmv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51176" y="2420889"/>
            <a:ext cx="5068076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67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2. Toepassingen – voorbeelden 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21</a:t>
            </a:fld>
            <a:endParaRPr lang="nl-NL"/>
          </a:p>
        </p:txBody>
      </p:sp>
      <p:sp>
        <p:nvSpPr>
          <p:cNvPr id="14" name="Tijdelijke aanduiding voor inhoud 2"/>
          <p:cNvSpPr>
            <a:spLocks noGrp="1"/>
          </p:cNvSpPr>
          <p:nvPr>
            <p:ph idx="1"/>
          </p:nvPr>
        </p:nvSpPr>
        <p:spPr>
          <a:xfrm>
            <a:off x="684213" y="1557338"/>
            <a:ext cx="8459787" cy="4751387"/>
          </a:xfrm>
        </p:spPr>
        <p:txBody>
          <a:bodyPr/>
          <a:lstStyle/>
          <a:p>
            <a:r>
              <a:rPr lang="nl-NL" sz="2400" dirty="0" err="1"/>
              <a:t>UAViators</a:t>
            </a:r>
            <a:r>
              <a:rPr lang="nl-NL" sz="2400" dirty="0"/>
              <a:t> – Nepal 25 april 2015</a:t>
            </a:r>
          </a:p>
          <a:p>
            <a:r>
              <a:rPr lang="nl-NL" sz="2400" dirty="0"/>
              <a:t>Doel: ramp in kaart brengen</a:t>
            </a:r>
          </a:p>
        </p:txBody>
      </p:sp>
      <p:pic>
        <p:nvPicPr>
          <p:cNvPr id="2050" name="Picture 2" descr="Afbeeldingsresultaat voor drone nepa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6" t="9814" r="25265"/>
          <a:stretch/>
        </p:blipFill>
        <p:spPr bwMode="auto">
          <a:xfrm>
            <a:off x="35496" y="2495102"/>
            <a:ext cx="4104456" cy="386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drones.fsd.ch/wp-content/uploads/2016/04/Figure-4b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"/>
          <a:stretch/>
        </p:blipFill>
        <p:spPr bwMode="auto">
          <a:xfrm>
            <a:off x="4139952" y="2494899"/>
            <a:ext cx="4954877" cy="387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679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2. Toepassingen – voorbeelden 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22</a:t>
            </a:fld>
            <a:endParaRPr lang="nl-NL"/>
          </a:p>
        </p:txBody>
      </p:sp>
      <p:sp>
        <p:nvSpPr>
          <p:cNvPr id="14" name="Tijdelijke aanduiding voor inhoud 2"/>
          <p:cNvSpPr>
            <a:spLocks noGrp="1"/>
          </p:cNvSpPr>
          <p:nvPr>
            <p:ph idx="1"/>
          </p:nvPr>
        </p:nvSpPr>
        <p:spPr>
          <a:xfrm>
            <a:off x="684213" y="1557338"/>
            <a:ext cx="8459787" cy="4751387"/>
          </a:xfrm>
        </p:spPr>
        <p:txBody>
          <a:bodyPr/>
          <a:lstStyle/>
          <a:p>
            <a:r>
              <a:rPr lang="nl-NL" sz="2400" dirty="0" smtClean="0"/>
              <a:t>IOM </a:t>
            </a:r>
            <a:r>
              <a:rPr lang="nl-NL" sz="2400" dirty="0"/>
              <a:t>– </a:t>
            </a:r>
            <a:r>
              <a:rPr lang="nl-NL" sz="2400" dirty="0" smtClean="0"/>
              <a:t>Haïti april 2013</a:t>
            </a:r>
            <a:endParaRPr lang="nl-NL" sz="2400" dirty="0"/>
          </a:p>
          <a:p>
            <a:r>
              <a:rPr lang="nl-NL" sz="2400" dirty="0"/>
              <a:t>Doel: </a:t>
            </a:r>
            <a:r>
              <a:rPr lang="nl-NL" sz="2400" dirty="0" smtClean="0"/>
              <a:t>opvolging evolutie vluchtelingenkamp</a:t>
            </a:r>
            <a:endParaRPr lang="nl-NL" sz="2400" dirty="0"/>
          </a:p>
        </p:txBody>
      </p:sp>
      <p:pic>
        <p:nvPicPr>
          <p:cNvPr id="3074" name="Picture 2" descr="http://drones.fsd.ch/wp-content/uploads/2016/06/Case8-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0888"/>
            <a:ext cx="8244408" cy="3958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33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2. Toepassingen – voorbeelden 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23</a:t>
            </a:fld>
            <a:endParaRPr lang="nl-NL"/>
          </a:p>
        </p:txBody>
      </p:sp>
      <p:sp>
        <p:nvSpPr>
          <p:cNvPr id="25" name="Tijdelijke aanduiding voor inhoud 2"/>
          <p:cNvSpPr>
            <a:spLocks noGrp="1"/>
          </p:cNvSpPr>
          <p:nvPr>
            <p:ph idx="1"/>
          </p:nvPr>
        </p:nvSpPr>
        <p:spPr>
          <a:xfrm>
            <a:off x="684213" y="1557338"/>
            <a:ext cx="8459787" cy="4751387"/>
          </a:xfrm>
        </p:spPr>
        <p:txBody>
          <a:bodyPr/>
          <a:lstStyle/>
          <a:p>
            <a:r>
              <a:rPr lang="nl-NL" sz="2400" dirty="0" err="1" smtClean="0"/>
              <a:t>Medair</a:t>
            </a:r>
            <a:r>
              <a:rPr lang="nl-NL" sz="2400" dirty="0" smtClean="0"/>
              <a:t> </a:t>
            </a:r>
            <a:r>
              <a:rPr lang="nl-NL" sz="2400" dirty="0"/>
              <a:t>– </a:t>
            </a:r>
            <a:r>
              <a:rPr lang="nl-NL" sz="2400" dirty="0" smtClean="0"/>
              <a:t>Filipijnen 2013</a:t>
            </a:r>
            <a:endParaRPr lang="nl-NL" sz="2400" dirty="0"/>
          </a:p>
          <a:p>
            <a:r>
              <a:rPr lang="nl-NL" sz="2400" dirty="0"/>
              <a:t>Doel: ramp in kaart brengen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2"/>
          <a:srcRect l="2352" t="3527" r="2401" b="3013"/>
          <a:stretch/>
        </p:blipFill>
        <p:spPr>
          <a:xfrm>
            <a:off x="184563" y="3284984"/>
            <a:ext cx="4401090" cy="2879725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4957" y="2467527"/>
            <a:ext cx="3929476" cy="293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8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2. Toepassingen – voorbeelden 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24</a:t>
            </a:fld>
            <a:endParaRPr lang="nl-NL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06" y="2852936"/>
            <a:ext cx="4418451" cy="2952328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772" y="2852936"/>
            <a:ext cx="4428493" cy="2952328"/>
          </a:xfrm>
          <a:prstGeom prst="rect">
            <a:avLst/>
          </a:prstGeom>
        </p:spPr>
      </p:pic>
      <p:sp>
        <p:nvSpPr>
          <p:cNvPr id="18" name="Tijdelijke aanduiding voor inhoud 2"/>
          <p:cNvSpPr>
            <a:spLocks noGrp="1"/>
          </p:cNvSpPr>
          <p:nvPr>
            <p:ph idx="1"/>
          </p:nvPr>
        </p:nvSpPr>
        <p:spPr>
          <a:xfrm>
            <a:off x="684213" y="1557338"/>
            <a:ext cx="8459787" cy="4751387"/>
          </a:xfrm>
        </p:spPr>
        <p:txBody>
          <a:bodyPr/>
          <a:lstStyle/>
          <a:p>
            <a:r>
              <a:rPr lang="nl-NL" sz="2400" dirty="0"/>
              <a:t>KMS/B-FAST – Bosnië </a:t>
            </a:r>
            <a:r>
              <a:rPr lang="nl-NL" sz="2400" dirty="0" smtClean="0"/>
              <a:t>en Herzegovina juni </a:t>
            </a:r>
            <a:r>
              <a:rPr lang="nl-NL" sz="2400" dirty="0"/>
              <a:t>2014</a:t>
            </a:r>
          </a:p>
          <a:p>
            <a:r>
              <a:rPr lang="nl-NL" sz="2400" dirty="0"/>
              <a:t>Doel: ramp in kaart brengen + landmijnverschuivingen (ICARUS project)</a:t>
            </a:r>
          </a:p>
        </p:txBody>
      </p:sp>
    </p:spTree>
    <p:extLst>
      <p:ext uri="{BB962C8B-B14F-4D97-AF65-F5344CB8AC3E}">
        <p14:creationId xmlns:p14="http://schemas.microsoft.com/office/powerpoint/2010/main" val="226515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2. Toepassingen – voorbeelden 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25</a:t>
            </a:fld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21" y="2464870"/>
            <a:ext cx="8919383" cy="3467996"/>
          </a:xfrm>
          <a:prstGeom prst="rect">
            <a:avLst/>
          </a:prstGeom>
        </p:spPr>
      </p:pic>
      <p:sp>
        <p:nvSpPr>
          <p:cNvPr id="16" name="Tijdelijke aanduiding voor inhoud 2"/>
          <p:cNvSpPr>
            <a:spLocks noGrp="1"/>
          </p:cNvSpPr>
          <p:nvPr>
            <p:ph idx="1"/>
          </p:nvPr>
        </p:nvSpPr>
        <p:spPr>
          <a:xfrm>
            <a:off x="684213" y="1557338"/>
            <a:ext cx="8459787" cy="3847183"/>
          </a:xfrm>
        </p:spPr>
        <p:txBody>
          <a:bodyPr/>
          <a:lstStyle/>
          <a:p>
            <a:r>
              <a:rPr lang="nl-BE" sz="2400" dirty="0" smtClean="0">
                <a:solidFill>
                  <a:schemeClr val="tx1"/>
                </a:solidFill>
              </a:rPr>
              <a:t>VITO – </a:t>
            </a:r>
            <a:r>
              <a:rPr lang="nl-BE" sz="2400" dirty="0" smtClean="0"/>
              <a:t>Zeebrugge</a:t>
            </a:r>
            <a:endParaRPr lang="nl-BE" sz="2400" dirty="0"/>
          </a:p>
          <a:p>
            <a:r>
              <a:rPr lang="nl-BE" sz="2400" dirty="0" smtClean="0">
                <a:solidFill>
                  <a:schemeClr val="tx1"/>
                </a:solidFill>
              </a:rPr>
              <a:t>Doel: milieu impact </a:t>
            </a:r>
            <a:r>
              <a:rPr lang="nl-BE" sz="2400" dirty="0"/>
              <a:t>baggerwerken</a:t>
            </a:r>
            <a:endParaRPr lang="nl-B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84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smtClean="0"/>
              <a:t>3. Soorten drones </a:t>
            </a:r>
            <a:endParaRPr lang="nl-BE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413A7-886A-462A-A925-E1D3C8C4ABDE}" type="slidenum">
              <a:rPr lang="nl-NL" smtClean="0"/>
              <a:pPr>
                <a:defRPr/>
              </a:pPr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177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3. Soorten drones </a:t>
            </a:r>
            <a:endParaRPr lang="nl-BE" dirty="0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27</a:t>
            </a:fld>
            <a:endParaRPr lang="nl-NL"/>
          </a:p>
        </p:txBody>
      </p:sp>
      <p:sp>
        <p:nvSpPr>
          <p:cNvPr id="32" name="Tekstvak 31"/>
          <p:cNvSpPr txBox="1"/>
          <p:nvPr/>
        </p:nvSpPr>
        <p:spPr>
          <a:xfrm>
            <a:off x="2987824" y="1601899"/>
            <a:ext cx="2587843" cy="46166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Drone/UAV/RPA?</a:t>
            </a:r>
            <a:endParaRPr lang="en-GB" sz="2400" dirty="0"/>
          </a:p>
        </p:txBody>
      </p:sp>
      <p:sp>
        <p:nvSpPr>
          <p:cNvPr id="33" name="Tekstvak 32"/>
          <p:cNvSpPr txBox="1"/>
          <p:nvPr/>
        </p:nvSpPr>
        <p:spPr>
          <a:xfrm>
            <a:off x="1495424" y="2340564"/>
            <a:ext cx="1898486" cy="46166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nl-BE"/>
            </a:defPPr>
            <a:lvl1pPr algn="ctr">
              <a:defRPr>
                <a:solidFill>
                  <a:srgbClr val="5E5859"/>
                </a:solidFill>
              </a:defRPr>
            </a:lvl1pPr>
          </a:lstStyle>
          <a:p>
            <a:r>
              <a:rPr lang="en-GB" sz="2400" dirty="0" smtClean="0">
                <a:solidFill>
                  <a:schemeClr val="tx1"/>
                </a:solidFill>
              </a:rPr>
              <a:t>Fixed-wing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4" name="Tekstvak 33"/>
          <p:cNvSpPr txBox="1"/>
          <p:nvPr/>
        </p:nvSpPr>
        <p:spPr>
          <a:xfrm>
            <a:off x="4855587" y="2340563"/>
            <a:ext cx="1440160" cy="46166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nl-BE"/>
            </a:defPPr>
            <a:lvl1pPr algn="ctr">
              <a:defRPr>
                <a:solidFill>
                  <a:srgbClr val="5E5859"/>
                </a:solidFill>
              </a:defRPr>
            </a:lvl1pPr>
          </a:lstStyle>
          <a:p>
            <a:r>
              <a:rPr lang="en-GB" sz="2400" smtClean="0">
                <a:solidFill>
                  <a:schemeClr val="tx1"/>
                </a:solidFill>
              </a:rPr>
              <a:t>Rotary</a:t>
            </a:r>
            <a:endParaRPr lang="en-GB" sz="2400">
              <a:solidFill>
                <a:schemeClr val="tx1"/>
              </a:solidFill>
            </a:endParaRPr>
          </a:p>
        </p:txBody>
      </p:sp>
      <p:cxnSp>
        <p:nvCxnSpPr>
          <p:cNvPr id="61" name="Rechte verbindingslijn met pijl 60"/>
          <p:cNvCxnSpPr>
            <a:stCxn id="32" idx="2"/>
            <a:endCxn id="33" idx="0"/>
          </p:cNvCxnSpPr>
          <p:nvPr/>
        </p:nvCxnSpPr>
        <p:spPr>
          <a:xfrm flipH="1">
            <a:off x="2444667" y="2063564"/>
            <a:ext cx="1837079" cy="277000"/>
          </a:xfrm>
          <a:prstGeom prst="straightConnector1">
            <a:avLst/>
          </a:prstGeom>
          <a:ln w="25400">
            <a:solidFill>
              <a:srgbClr val="00B0F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echte verbindingslijn met pijl 61"/>
          <p:cNvCxnSpPr>
            <a:stCxn id="32" idx="2"/>
            <a:endCxn id="34" idx="0"/>
          </p:cNvCxnSpPr>
          <p:nvPr/>
        </p:nvCxnSpPr>
        <p:spPr>
          <a:xfrm>
            <a:off x="4281746" y="2063564"/>
            <a:ext cx="1293921" cy="276999"/>
          </a:xfrm>
          <a:prstGeom prst="straightConnector1">
            <a:avLst/>
          </a:prstGeom>
          <a:ln w="25400">
            <a:solidFill>
              <a:srgbClr val="00B0F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kstvak 62"/>
          <p:cNvSpPr txBox="1"/>
          <p:nvPr/>
        </p:nvSpPr>
        <p:spPr>
          <a:xfrm>
            <a:off x="4745998" y="3187107"/>
            <a:ext cx="1489971" cy="46166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nl-BE"/>
            </a:defPPr>
            <a:lvl1pPr algn="ctr">
              <a:defRPr>
                <a:solidFill>
                  <a:srgbClr val="5E5859"/>
                </a:solidFill>
              </a:defRPr>
            </a:lvl1pPr>
          </a:lstStyle>
          <a:p>
            <a:r>
              <a:rPr lang="en-GB" sz="2400" smtClean="0">
                <a:solidFill>
                  <a:schemeClr val="tx1"/>
                </a:solidFill>
              </a:rPr>
              <a:t>Multirotor</a:t>
            </a:r>
            <a:endParaRPr lang="en-GB" sz="2400">
              <a:solidFill>
                <a:schemeClr val="tx1"/>
              </a:solidFill>
            </a:endParaRPr>
          </a:p>
        </p:txBody>
      </p:sp>
      <p:sp>
        <p:nvSpPr>
          <p:cNvPr id="64" name="Tekstvak 63"/>
          <p:cNvSpPr txBox="1"/>
          <p:nvPr/>
        </p:nvSpPr>
        <p:spPr>
          <a:xfrm>
            <a:off x="6846063" y="3186523"/>
            <a:ext cx="1296144" cy="46166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nl-BE"/>
            </a:defPPr>
            <a:lvl1pPr algn="ctr">
              <a:defRPr>
                <a:solidFill>
                  <a:srgbClr val="5E5859"/>
                </a:solidFill>
              </a:defRPr>
            </a:lvl1pPr>
          </a:lstStyle>
          <a:p>
            <a:r>
              <a:rPr lang="en-GB" sz="2400" dirty="0" err="1" smtClean="0">
                <a:solidFill>
                  <a:schemeClr val="tx1"/>
                </a:solidFill>
              </a:rPr>
              <a:t>Heli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65" name="Tekstvak 64"/>
          <p:cNvSpPr txBox="1"/>
          <p:nvPr/>
        </p:nvSpPr>
        <p:spPr>
          <a:xfrm>
            <a:off x="248386" y="3188125"/>
            <a:ext cx="2147453" cy="46166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nl-BE"/>
            </a:defPPr>
            <a:lvl1pPr algn="ctr">
              <a:defRPr>
                <a:solidFill>
                  <a:srgbClr val="5E5859"/>
                </a:solidFill>
              </a:defRPr>
            </a:lvl1pPr>
          </a:lstStyle>
          <a:p>
            <a:r>
              <a:rPr lang="en-GB" sz="2400" dirty="0" smtClean="0">
                <a:solidFill>
                  <a:schemeClr val="tx1"/>
                </a:solidFill>
              </a:rPr>
              <a:t>Conventional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67" name="Rechte verbindingslijn met pijl 66"/>
          <p:cNvCxnSpPr>
            <a:stCxn id="33" idx="2"/>
            <a:endCxn id="65" idx="0"/>
          </p:cNvCxnSpPr>
          <p:nvPr/>
        </p:nvCxnSpPr>
        <p:spPr>
          <a:xfrm flipH="1">
            <a:off x="1322113" y="2802229"/>
            <a:ext cx="1122554" cy="385896"/>
          </a:xfrm>
          <a:prstGeom prst="straightConnector1">
            <a:avLst/>
          </a:prstGeom>
          <a:ln w="25400">
            <a:solidFill>
              <a:srgbClr val="00B0F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Rechte verbindingslijn met pijl 67"/>
          <p:cNvCxnSpPr>
            <a:stCxn id="33" idx="2"/>
            <a:endCxn id="82" idx="0"/>
          </p:cNvCxnSpPr>
          <p:nvPr/>
        </p:nvCxnSpPr>
        <p:spPr>
          <a:xfrm>
            <a:off x="2444667" y="2802229"/>
            <a:ext cx="1081977" cy="384245"/>
          </a:xfrm>
          <a:prstGeom prst="straightConnector1">
            <a:avLst/>
          </a:prstGeom>
          <a:ln w="25400">
            <a:solidFill>
              <a:srgbClr val="00B0F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Rechte verbindingslijn met pijl 69"/>
          <p:cNvCxnSpPr>
            <a:stCxn id="34" idx="2"/>
            <a:endCxn id="63" idx="0"/>
          </p:cNvCxnSpPr>
          <p:nvPr/>
        </p:nvCxnSpPr>
        <p:spPr>
          <a:xfrm flipH="1">
            <a:off x="5490984" y="2802228"/>
            <a:ext cx="84683" cy="384879"/>
          </a:xfrm>
          <a:prstGeom prst="straightConnector1">
            <a:avLst/>
          </a:prstGeom>
          <a:ln w="25400">
            <a:solidFill>
              <a:srgbClr val="00B0F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Rechte verbindingslijn met pijl 70"/>
          <p:cNvCxnSpPr>
            <a:stCxn id="34" idx="2"/>
            <a:endCxn id="64" idx="0"/>
          </p:cNvCxnSpPr>
          <p:nvPr/>
        </p:nvCxnSpPr>
        <p:spPr>
          <a:xfrm>
            <a:off x="5575667" y="2802228"/>
            <a:ext cx="1918468" cy="384295"/>
          </a:xfrm>
          <a:prstGeom prst="straightConnector1">
            <a:avLst/>
          </a:prstGeom>
          <a:ln w="25400">
            <a:solidFill>
              <a:srgbClr val="00B0F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6" r="10080"/>
          <a:stretch/>
        </p:blipFill>
        <p:spPr bwMode="auto">
          <a:xfrm>
            <a:off x="4677536" y="3735014"/>
            <a:ext cx="1681493" cy="1161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ekstvak 73"/>
          <p:cNvSpPr txBox="1"/>
          <p:nvPr/>
        </p:nvSpPr>
        <p:spPr>
          <a:xfrm>
            <a:off x="6379278" y="2318004"/>
            <a:ext cx="1245412" cy="46166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nl-BE"/>
            </a:defPPr>
            <a:lvl1pPr algn="ctr">
              <a:defRPr>
                <a:solidFill>
                  <a:srgbClr val="5E5859"/>
                </a:solidFill>
              </a:defRPr>
            </a:lvl1pPr>
          </a:lstStyle>
          <a:p>
            <a:r>
              <a:rPr lang="en-GB" sz="2400" dirty="0" smtClean="0">
                <a:solidFill>
                  <a:schemeClr val="tx1"/>
                </a:solidFill>
              </a:rPr>
              <a:t>Special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75" name="Rechte verbindingslijn met pijl 74"/>
          <p:cNvCxnSpPr>
            <a:stCxn id="32" idx="2"/>
            <a:endCxn id="74" idx="0"/>
          </p:cNvCxnSpPr>
          <p:nvPr/>
        </p:nvCxnSpPr>
        <p:spPr>
          <a:xfrm>
            <a:off x="4281746" y="2063564"/>
            <a:ext cx="2720238" cy="254440"/>
          </a:xfrm>
          <a:prstGeom prst="straightConnector1">
            <a:avLst/>
          </a:prstGeom>
          <a:ln w="25400">
            <a:solidFill>
              <a:srgbClr val="00B0F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741" y="2018615"/>
            <a:ext cx="1361040" cy="1020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Afbeelding 7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5" t="28067" r="36" b="20288"/>
          <a:stretch/>
        </p:blipFill>
        <p:spPr>
          <a:xfrm>
            <a:off x="248386" y="3805974"/>
            <a:ext cx="2196281" cy="830692"/>
          </a:xfrm>
          <a:prstGeom prst="rect">
            <a:avLst/>
          </a:prstGeom>
        </p:spPr>
      </p:pic>
      <p:pic>
        <p:nvPicPr>
          <p:cNvPr id="78" name="Picture 4" descr="http://www.aviacioncivil.com.ve/wp-content/uploads/2014/07/Yamaha-R-Max-II-Agri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58"/>
          <a:stretch/>
        </p:blipFill>
        <p:spPr bwMode="auto">
          <a:xfrm>
            <a:off x="6568681" y="3716352"/>
            <a:ext cx="1876536" cy="1161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4" descr="http://i672.photobucket.com/albums/vv86/patrick28x/LasegeAxiF550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083" y="5002836"/>
            <a:ext cx="1597744" cy="1065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8" descr="http://rc-drones.com/images/OctoKong-3-003-pic1.jpg">
            <a:hlinkClick r:id="rId8"/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4"/>
          <a:stretch/>
        </p:blipFill>
        <p:spPr bwMode="auto">
          <a:xfrm>
            <a:off x="5521792" y="5002835"/>
            <a:ext cx="1749698" cy="106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4" descr="http://uas.trimble.com/sites/default/files/gallery/Gallery2.pn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9" t="26280" r="8073" b="20769"/>
          <a:stretch/>
        </p:blipFill>
        <p:spPr bwMode="auto">
          <a:xfrm>
            <a:off x="2614795" y="3883464"/>
            <a:ext cx="1823696" cy="862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Tekstvak 81"/>
          <p:cNvSpPr txBox="1"/>
          <p:nvPr/>
        </p:nvSpPr>
        <p:spPr>
          <a:xfrm>
            <a:off x="2666886" y="3186474"/>
            <a:ext cx="1719515" cy="46166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nl-NL"/>
            </a:defPPr>
            <a:lvl1pPr algn="ctr"/>
          </a:lstStyle>
          <a:p>
            <a:r>
              <a:rPr lang="en-GB" sz="2400" dirty="0" smtClean="0"/>
              <a:t>Flying wing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93800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64" grpId="0" animBg="1"/>
      <p:bldP spid="65" grpId="0" animBg="1"/>
      <p:bldP spid="74" grpId="0" animBg="1"/>
      <p:bldP spid="8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3. Soorten drones – </a:t>
            </a:r>
            <a:r>
              <a:rPr lang="nl-BE" dirty="0" err="1"/>
              <a:t>F</a:t>
            </a:r>
            <a:r>
              <a:rPr lang="nl-BE" dirty="0" err="1" smtClean="0"/>
              <a:t>ixed</a:t>
            </a:r>
            <a:r>
              <a:rPr lang="nl-BE" dirty="0" smtClean="0"/>
              <a:t> </a:t>
            </a:r>
            <a:r>
              <a:rPr lang="nl-BE" dirty="0" err="1" smtClean="0"/>
              <a:t>wing</a:t>
            </a:r>
            <a:endParaRPr lang="nl-BE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/>
          </p:nvPr>
        </p:nvGraphicFramePr>
        <p:xfrm>
          <a:off x="0" y="1484784"/>
          <a:ext cx="9144000" cy="42316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666095">
                  <a:extLst>
                    <a:ext uri="{9D8B030D-6E8A-4147-A177-3AD203B41FA5}">
                      <a16:colId xmlns:a16="http://schemas.microsoft.com/office/drawing/2014/main" xmlns="" val="1841701245"/>
                    </a:ext>
                  </a:extLst>
                </a:gridCol>
                <a:gridCol w="4477905">
                  <a:extLst>
                    <a:ext uri="{9D8B030D-6E8A-4147-A177-3AD203B41FA5}">
                      <a16:colId xmlns:a16="http://schemas.microsoft.com/office/drawing/2014/main" xmlns="" val="1161479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Conventioneel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err="1" smtClean="0"/>
                        <a:t>Flying</a:t>
                      </a:r>
                      <a:r>
                        <a:rPr lang="nl-BE" dirty="0" smtClean="0"/>
                        <a:t> </a:t>
                      </a:r>
                      <a:r>
                        <a:rPr lang="nl-BE" dirty="0" err="1" smtClean="0"/>
                        <a:t>wing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0319827"/>
                  </a:ext>
                </a:extLst>
              </a:tr>
              <a:tr h="349240">
                <a:tc>
                  <a:txBody>
                    <a:bodyPr/>
                    <a:lstStyle/>
                    <a:p>
                      <a:endParaRPr lang="nl-BE" dirty="0" smtClean="0"/>
                    </a:p>
                    <a:p>
                      <a:endParaRPr lang="nl-BE" dirty="0" smtClean="0"/>
                    </a:p>
                    <a:p>
                      <a:endParaRPr lang="nl-BE" dirty="0" smtClean="0"/>
                    </a:p>
                    <a:p>
                      <a:endParaRPr lang="nl-BE" dirty="0" smtClean="0"/>
                    </a:p>
                    <a:p>
                      <a:endParaRPr lang="nl-BE" dirty="0" smtClean="0"/>
                    </a:p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 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71886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dirty="0" smtClean="0"/>
                        <a:t>Eenvoudig en flexibel ontwerp</a:t>
                      </a:r>
                    </a:p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dirty="0" smtClean="0">
                          <a:solidFill>
                            <a:schemeClr val="tx1"/>
                          </a:solidFill>
                        </a:rPr>
                        <a:t>Slechte stabiliteit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dirty="0" smtClean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nl-BE" dirty="0" smtClean="0">
                          <a:solidFill>
                            <a:schemeClr val="tx1"/>
                          </a:solidFill>
                        </a:rPr>
                        <a:t> automatische</a:t>
                      </a:r>
                      <a:r>
                        <a:rPr lang="nl-BE" baseline="0" dirty="0" smtClean="0">
                          <a:solidFill>
                            <a:schemeClr val="tx1"/>
                          </a:solidFill>
                        </a:rPr>
                        <a:t> besturing </a:t>
                      </a:r>
                      <a:endParaRPr lang="nl-BE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861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dirty="0" smtClean="0"/>
                        <a:t>Hoge efficiëntie = grote spanwijdte</a:t>
                      </a:r>
                      <a:r>
                        <a:rPr lang="nl-BE" baseline="0" dirty="0" smtClean="0"/>
                        <a:t> 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Efficiënter</a:t>
                      </a:r>
                      <a:r>
                        <a:rPr lang="nl-BE" baseline="0" dirty="0" smtClean="0"/>
                        <a:t> met kleine spanwijdte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9450416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l"/>
                      <a:r>
                        <a:rPr lang="nl-BE" u="sng" dirty="0" smtClean="0"/>
                        <a:t>Voordelen</a:t>
                      </a:r>
                      <a:r>
                        <a:rPr lang="nl-BE" dirty="0" smtClean="0"/>
                        <a:t>:</a:t>
                      </a:r>
                      <a:r>
                        <a:rPr lang="nl-BE" baseline="0" dirty="0" smtClean="0"/>
                        <a:t> Lange vluchttijd en groot bereik</a:t>
                      </a:r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435311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l"/>
                      <a:r>
                        <a:rPr lang="nl-BE" u="sng" dirty="0" smtClean="0"/>
                        <a:t>Nadelen</a:t>
                      </a:r>
                      <a:r>
                        <a:rPr lang="nl-BE" dirty="0" smtClean="0"/>
                        <a:t>: plaats nodig voor landen en/of opstijgen</a:t>
                      </a:r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8736377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l"/>
                      <a:r>
                        <a:rPr lang="nl-BE" u="sng" dirty="0" smtClean="0"/>
                        <a:t>Toepassingen</a:t>
                      </a:r>
                      <a:r>
                        <a:rPr lang="nl-BE" u="none" dirty="0" smtClean="0"/>
                        <a:t>: </a:t>
                      </a:r>
                      <a:r>
                        <a:rPr lang="nl-BE" dirty="0" smtClean="0"/>
                        <a:t>+1 ha, observatie, gebieden</a:t>
                      </a:r>
                      <a:r>
                        <a:rPr lang="nl-BE" baseline="0" dirty="0" smtClean="0"/>
                        <a:t> in kaart brengen</a:t>
                      </a:r>
                      <a:r>
                        <a:rPr lang="nl-BE" dirty="0" smtClean="0"/>
                        <a:t>, …</a:t>
                      </a:r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11503601"/>
                  </a:ext>
                </a:extLst>
              </a:tr>
            </a:tbl>
          </a:graphicData>
        </a:graphic>
      </p:graphicFrame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28</a:t>
            </a:fld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5" t="28067" r="36" b="20288"/>
          <a:stretch/>
        </p:blipFill>
        <p:spPr>
          <a:xfrm>
            <a:off x="506390" y="1916832"/>
            <a:ext cx="3954756" cy="1495794"/>
          </a:xfrm>
          <a:prstGeom prst="rect">
            <a:avLst/>
          </a:prstGeom>
        </p:spPr>
      </p:pic>
      <p:pic>
        <p:nvPicPr>
          <p:cNvPr id="15" name="Picture 4" descr="http://uas.trimble.com/sites/default/files/gallery/Gallery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9" t="26280" r="8073" b="20769"/>
          <a:stretch/>
        </p:blipFill>
        <p:spPr bwMode="auto">
          <a:xfrm>
            <a:off x="5098988" y="1916832"/>
            <a:ext cx="3350379" cy="149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94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3. Soorten drones – </a:t>
            </a:r>
            <a:r>
              <a:rPr lang="nl-BE" dirty="0"/>
              <a:t>Rotary </a:t>
            </a:r>
            <a:r>
              <a:rPr lang="nl-BE" dirty="0" err="1"/>
              <a:t>wing</a:t>
            </a:r>
            <a:endParaRPr lang="nl-BE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9141603"/>
              </p:ext>
            </p:extLst>
          </p:nvPr>
        </p:nvGraphicFramePr>
        <p:xfrm>
          <a:off x="49872" y="1521584"/>
          <a:ext cx="8986624" cy="453412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82593">
                  <a:extLst>
                    <a:ext uri="{9D8B030D-6E8A-4147-A177-3AD203B41FA5}">
                      <a16:colId xmlns:a16="http://schemas.microsoft.com/office/drawing/2014/main" xmlns="" val="1161479314"/>
                    </a:ext>
                  </a:extLst>
                </a:gridCol>
                <a:gridCol w="2139535">
                  <a:extLst>
                    <a:ext uri="{9D8B030D-6E8A-4147-A177-3AD203B41FA5}">
                      <a16:colId xmlns:a16="http://schemas.microsoft.com/office/drawing/2014/main" xmlns="" val="330535145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xmlns="" val="1087449623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xmlns="" val="3698950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Quad = 4</a:t>
                      </a:r>
                      <a:endParaRPr lang="nl-BE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err="1" smtClean="0"/>
                        <a:t>Hexa</a:t>
                      </a:r>
                      <a:r>
                        <a:rPr lang="nl-BE" baseline="0" dirty="0" smtClean="0"/>
                        <a:t> = 6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 </a:t>
                      </a:r>
                      <a:r>
                        <a:rPr lang="nl-BE" dirty="0" err="1" smtClean="0"/>
                        <a:t>Octo</a:t>
                      </a:r>
                      <a:r>
                        <a:rPr lang="nl-BE" baseline="0" dirty="0" smtClean="0"/>
                        <a:t> = 8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Helikopter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0319827"/>
                  </a:ext>
                </a:extLst>
              </a:tr>
              <a:tr h="1501368">
                <a:tc>
                  <a:txBody>
                    <a:bodyPr/>
                    <a:lstStyle/>
                    <a:p>
                      <a:r>
                        <a:rPr lang="nl-BE" dirty="0" smtClean="0"/>
                        <a:t> </a:t>
                      </a:r>
                      <a:endParaRPr lang="nl-BE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71886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dirty="0" smtClean="0">
                          <a:solidFill>
                            <a:schemeClr val="tx1"/>
                          </a:solidFill>
                        </a:rPr>
                        <a:t>Eenvoudig</a:t>
                      </a:r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dirty="0" smtClean="0">
                          <a:solidFill>
                            <a:schemeClr val="tx1"/>
                          </a:solidFill>
                        </a:rPr>
                        <a:t>Robuuster</a:t>
                      </a:r>
                      <a:r>
                        <a:rPr lang="nl-BE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nl-BE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baseline="0" dirty="0" smtClean="0"/>
                        <a:t>Extra draagkracht</a:t>
                      </a:r>
                      <a:endParaRPr lang="nl-BE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dirty="0" smtClean="0"/>
                        <a:t>Hoge efficiëntie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861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dirty="0" smtClean="0"/>
                        <a:t>Geen redundantie</a:t>
                      </a:r>
                      <a:endParaRPr lang="nl-BE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Redundantie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dirty="0" smtClean="0"/>
                        <a:t>Redundantie</a:t>
                      </a:r>
                    </a:p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dirty="0" smtClean="0"/>
                        <a:t>Veiligheid door systeem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94504167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marL="6642100" marR="0" lvl="0" indent="-664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u="sng" dirty="0" smtClean="0"/>
                        <a:t>Voordelen</a:t>
                      </a:r>
                      <a:r>
                        <a:rPr lang="nl-BE" dirty="0" smtClean="0"/>
                        <a:t>: verticaal</a:t>
                      </a:r>
                      <a:r>
                        <a:rPr lang="nl-BE" baseline="0" dirty="0" smtClean="0"/>
                        <a:t> opstijgen/landen, </a:t>
                      </a:r>
                      <a:r>
                        <a:rPr lang="nl-BE" baseline="0" dirty="0" err="1" smtClean="0"/>
                        <a:t>hoveren</a:t>
                      </a:r>
                      <a:r>
                        <a:rPr lang="nl-BE" baseline="0" dirty="0" smtClean="0"/>
                        <a:t>               Lange vliegtijd en groot bereik</a:t>
                      </a:r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68202178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u="sng" dirty="0" smtClean="0"/>
                        <a:t>Nadelen</a:t>
                      </a:r>
                      <a:r>
                        <a:rPr lang="nl-BE" dirty="0" smtClean="0"/>
                        <a:t>: vliegende “blender”, korte</a:t>
                      </a:r>
                      <a:r>
                        <a:rPr lang="nl-BE" baseline="0" dirty="0" smtClean="0"/>
                        <a:t> vliegtijd en bereik</a:t>
                      </a:r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3947005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u="sng" dirty="0" smtClean="0"/>
                        <a:t>Toepassingen</a:t>
                      </a:r>
                      <a:r>
                        <a:rPr lang="nl-BE" u="none" dirty="0" smtClean="0"/>
                        <a:t>:</a:t>
                      </a:r>
                      <a:r>
                        <a:rPr lang="nl-BE" u="none" baseline="0" dirty="0" smtClean="0"/>
                        <a:t> </a:t>
                      </a:r>
                      <a:r>
                        <a:rPr lang="nl-BE" u="none" dirty="0" smtClean="0"/>
                        <a:t>-</a:t>
                      </a:r>
                      <a:r>
                        <a:rPr lang="nl-BE" dirty="0" smtClean="0"/>
                        <a:t>1 ha, inspectie, …</a:t>
                      </a:r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11503601"/>
                  </a:ext>
                </a:extLst>
              </a:tr>
            </a:tbl>
          </a:graphicData>
        </a:graphic>
      </p:graphicFrame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29</a:t>
            </a:fld>
            <a:endParaRPr lang="nl-NL"/>
          </a:p>
        </p:txBody>
      </p:sp>
      <p:pic>
        <p:nvPicPr>
          <p:cNvPr id="16" name="Picture 4" descr="http://i672.photobucket.com/albums/vv86/patrick28x/LasegeAxiF550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18"/>
          <a:stretch/>
        </p:blipFill>
        <p:spPr bwMode="auto">
          <a:xfrm>
            <a:off x="2514132" y="2017170"/>
            <a:ext cx="1993696" cy="11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http://rc-drones.com/images/OctoKong-3-003-pic1.jp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4"/>
          <a:stretch/>
        </p:blipFill>
        <p:spPr bwMode="auto">
          <a:xfrm>
            <a:off x="4643968" y="2010070"/>
            <a:ext cx="1951479" cy="11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i.kinja-img.com/gawker-media/image/upload/s--HGz1UB4e--/c_fit,fl_progressive,q_80,w_636/swftnyzbhzakruxx8aqj.jpg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6" t="14566" r="8964" b="9856"/>
          <a:stretch/>
        </p:blipFill>
        <p:spPr bwMode="auto">
          <a:xfrm>
            <a:off x="162532" y="1993740"/>
            <a:ext cx="2099898" cy="11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Afbeeldingsresultaat voor schiebel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9" t="13534" r="17891" b="11719"/>
          <a:stretch/>
        </p:blipFill>
        <p:spPr bwMode="auto">
          <a:xfrm>
            <a:off x="6815389" y="2017170"/>
            <a:ext cx="2124994" cy="119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Rechte verbindingslijn 4"/>
          <p:cNvCxnSpPr/>
          <p:nvPr/>
        </p:nvCxnSpPr>
        <p:spPr bwMode="auto">
          <a:xfrm>
            <a:off x="6660232" y="1548383"/>
            <a:ext cx="0" cy="411286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292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2400" dirty="0" smtClean="0"/>
              <a:t>Werking</a:t>
            </a:r>
          </a:p>
          <a:p>
            <a:pPr lvl="1"/>
            <a:r>
              <a:rPr lang="nl-BE" sz="2400" dirty="0" smtClean="0">
                <a:solidFill>
                  <a:schemeClr val="tx1"/>
                </a:solidFill>
              </a:rPr>
              <a:t> </a:t>
            </a:r>
            <a:r>
              <a:rPr lang="nl-BE" sz="2400" dirty="0" smtClean="0">
                <a:solidFill>
                  <a:schemeClr val="tx1"/>
                </a:solidFill>
                <a:latin typeface="Symbol" pitchFamily="18" charset="2"/>
              </a:rPr>
              <a:t>w</a:t>
            </a:r>
            <a:r>
              <a:rPr lang="nl-BE" sz="2400" dirty="0" smtClean="0">
                <a:solidFill>
                  <a:schemeClr val="tx1"/>
                </a:solidFill>
              </a:rPr>
              <a:t>: </a:t>
            </a:r>
            <a:r>
              <a:rPr lang="nl-BE" sz="2400" dirty="0" err="1" smtClean="0">
                <a:solidFill>
                  <a:schemeClr val="tx1"/>
                </a:solidFill>
              </a:rPr>
              <a:t>rpm</a:t>
            </a:r>
            <a:endParaRPr lang="nl-BE" sz="2400" dirty="0" smtClean="0">
              <a:solidFill>
                <a:schemeClr val="tx1"/>
              </a:solidFill>
            </a:endParaRPr>
          </a:p>
          <a:p>
            <a:pPr lvl="1"/>
            <a:r>
              <a:rPr lang="nl-BE" sz="2400" dirty="0" smtClean="0">
                <a:solidFill>
                  <a:schemeClr val="tx1"/>
                </a:solidFill>
              </a:rPr>
              <a:t> </a:t>
            </a:r>
            <a:r>
              <a:rPr lang="nl-BE" sz="2400" dirty="0">
                <a:solidFill>
                  <a:schemeClr val="tx1"/>
                </a:solidFill>
              </a:rPr>
              <a:t>T: </a:t>
            </a:r>
            <a:r>
              <a:rPr lang="nl-BE" sz="2400" dirty="0" err="1">
                <a:solidFill>
                  <a:schemeClr val="tx1"/>
                </a:solidFill>
              </a:rPr>
              <a:t>thrust</a:t>
            </a:r>
            <a:r>
              <a:rPr lang="nl-BE" sz="2400" dirty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lang="nl-BE" sz="2400" dirty="0">
                <a:solidFill>
                  <a:schemeClr val="tx1"/>
                </a:solidFill>
              </a:rPr>
              <a:t> Q: </a:t>
            </a:r>
            <a:r>
              <a:rPr lang="nl-BE" sz="2400" dirty="0" err="1">
                <a:solidFill>
                  <a:schemeClr val="tx1"/>
                </a:solidFill>
              </a:rPr>
              <a:t>torque</a:t>
            </a:r>
            <a:endParaRPr lang="nl-BE" sz="2400" dirty="0">
              <a:solidFill>
                <a:schemeClr val="tx1"/>
              </a:solidFill>
            </a:endParaRPr>
          </a:p>
          <a:p>
            <a:pPr marL="0" lvl="1" indent="0">
              <a:buNone/>
            </a:pPr>
            <a:endParaRPr lang="nl-BE" sz="2400" dirty="0" smtClean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0" lvl="1" indent="0">
              <a:buNone/>
            </a:pPr>
            <a:r>
              <a:rPr lang="nl-BE" sz="2400" dirty="0" smtClean="0">
                <a:solidFill>
                  <a:schemeClr val="tx1"/>
                </a:solidFill>
                <a:sym typeface="Wingdings" panose="05000000000000000000" pitchFamily="2" charset="2"/>
              </a:rPr>
              <a:t>Evenwicht koppels</a:t>
            </a:r>
          </a:p>
          <a:p>
            <a:pPr marL="0" lvl="1" indent="0">
              <a:buNone/>
            </a:pPr>
            <a:r>
              <a:rPr lang="nl-BE" sz="2400" dirty="0" smtClean="0">
                <a:solidFill>
                  <a:schemeClr val="tx1"/>
                </a:solidFill>
                <a:sym typeface="Wingdings" panose="05000000000000000000" pitchFamily="2" charset="2"/>
              </a:rPr>
              <a:t>= besturing</a:t>
            </a:r>
            <a:endParaRPr lang="nl-BE" sz="24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0" lvl="1" indent="0">
              <a:buNone/>
            </a:pPr>
            <a:endParaRPr lang="nl-BE" b="1" i="1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0" lvl="1" indent="0">
              <a:buNone/>
            </a:pPr>
            <a:endParaRPr lang="nl-BE" b="1" i="1" dirty="0" smtClean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0" lvl="1" indent="0">
              <a:buNone/>
            </a:pPr>
            <a:r>
              <a:rPr lang="nl-BE" b="1" i="1" dirty="0" smtClean="0">
                <a:solidFill>
                  <a:schemeClr val="tx1"/>
                </a:solidFill>
                <a:sym typeface="Wingdings" panose="05000000000000000000" pitchFamily="2" charset="2"/>
              </a:rPr>
              <a:t>QUAD = ongeschikt voor risico operaties</a:t>
            </a:r>
            <a:endParaRPr lang="nl-BE" b="1" i="1" dirty="0" smtClean="0">
              <a:solidFill>
                <a:schemeClr val="tx1"/>
              </a:solidFill>
            </a:endParaRPr>
          </a:p>
          <a:p>
            <a:pPr lvl="1"/>
            <a:endParaRPr lang="nl-BE" dirty="0" smtClean="0">
              <a:solidFill>
                <a:schemeClr val="tx1"/>
              </a:solidFill>
            </a:endParaRPr>
          </a:p>
          <a:p>
            <a:pPr lvl="1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3. Soorten drones – Rotary </a:t>
            </a:r>
            <a:r>
              <a:rPr lang="nl-BE" dirty="0" err="1"/>
              <a:t>wing</a:t>
            </a:r>
            <a:endParaRPr lang="nl-BE" dirty="0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30</a:t>
            </a:fld>
            <a:endParaRPr lang="nl-NL"/>
          </a:p>
        </p:txBody>
      </p:sp>
      <p:sp>
        <p:nvSpPr>
          <p:cNvPr id="11" name="Rechthoek 10"/>
          <p:cNvSpPr/>
          <p:nvPr/>
        </p:nvSpPr>
        <p:spPr>
          <a:xfrm>
            <a:off x="3701811" y="12038286"/>
            <a:ext cx="1786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l-BE" sz="1000" dirty="0" smtClean="0"/>
              <a:t>© </a:t>
            </a:r>
            <a:r>
              <a:rPr lang="nl-BE" sz="1000" dirty="0" err="1"/>
              <a:t>Belga</a:t>
            </a:r>
            <a:endParaRPr lang="nl-BE" sz="1000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grpSp>
        <p:nvGrpSpPr>
          <p:cNvPr id="6" name="Groep 5"/>
          <p:cNvGrpSpPr/>
          <p:nvPr/>
        </p:nvGrpSpPr>
        <p:grpSpPr>
          <a:xfrm>
            <a:off x="5028281" y="2276380"/>
            <a:ext cx="4232541" cy="3051459"/>
            <a:chOff x="5028281" y="2276380"/>
            <a:chExt cx="4232541" cy="3051459"/>
          </a:xfrm>
        </p:grpSpPr>
        <p:sp>
          <p:nvSpPr>
            <p:cNvPr id="9" name="Boog 8"/>
            <p:cNvSpPr/>
            <p:nvPr/>
          </p:nvSpPr>
          <p:spPr>
            <a:xfrm>
              <a:off x="8177057" y="2276380"/>
              <a:ext cx="749772" cy="749772"/>
            </a:xfrm>
            <a:prstGeom prst="arc">
              <a:avLst>
                <a:gd name="adj1" fmla="val 16200000"/>
                <a:gd name="adj2" fmla="val 3394512"/>
              </a:avLst>
            </a:prstGeom>
            <a:ln w="38100">
              <a:solidFill>
                <a:srgbClr val="00B050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3" name="Boog 12"/>
            <p:cNvSpPr/>
            <p:nvPr/>
          </p:nvSpPr>
          <p:spPr>
            <a:xfrm>
              <a:off x="5028281" y="4578067"/>
              <a:ext cx="749772" cy="749772"/>
            </a:xfrm>
            <a:prstGeom prst="arc">
              <a:avLst>
                <a:gd name="adj1" fmla="val 16200000"/>
                <a:gd name="adj2" fmla="val 3394512"/>
              </a:avLst>
            </a:prstGeom>
            <a:ln w="38100">
              <a:solidFill>
                <a:srgbClr val="00B050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4" name="Boog 13"/>
            <p:cNvSpPr/>
            <p:nvPr/>
          </p:nvSpPr>
          <p:spPr>
            <a:xfrm>
              <a:off x="5086993" y="2589638"/>
              <a:ext cx="749772" cy="749772"/>
            </a:xfrm>
            <a:prstGeom prst="arc">
              <a:avLst>
                <a:gd name="adj1" fmla="val 16200000"/>
                <a:gd name="adj2" fmla="val 3394512"/>
              </a:avLst>
            </a:prstGeom>
            <a:ln w="38100">
              <a:solidFill>
                <a:srgbClr val="00B05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5" name="Boog 14"/>
            <p:cNvSpPr/>
            <p:nvPr/>
          </p:nvSpPr>
          <p:spPr>
            <a:xfrm>
              <a:off x="8241599" y="4320684"/>
              <a:ext cx="749772" cy="749772"/>
            </a:xfrm>
            <a:prstGeom prst="arc">
              <a:avLst>
                <a:gd name="adj1" fmla="val 16200000"/>
                <a:gd name="adj2" fmla="val 3394512"/>
              </a:avLst>
            </a:prstGeom>
            <a:ln w="38100">
              <a:solidFill>
                <a:srgbClr val="00B05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6" name="Tekstvak 15"/>
            <p:cNvSpPr txBox="1"/>
            <p:nvPr/>
          </p:nvSpPr>
          <p:spPr>
            <a:xfrm>
              <a:off x="8788472" y="2868793"/>
              <a:ext cx="472350" cy="302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800" dirty="0" smtClean="0">
                  <a:solidFill>
                    <a:srgbClr val="00B050"/>
                  </a:solidFill>
                  <a:sym typeface="Symbol"/>
                </a:rPr>
                <a:t></a:t>
              </a:r>
              <a:r>
                <a:rPr lang="nl-BE" sz="1800" baseline="-25000" dirty="0" smtClean="0">
                  <a:solidFill>
                    <a:srgbClr val="00B050"/>
                  </a:solidFill>
                  <a:sym typeface="Symbol"/>
                </a:rPr>
                <a:t>1</a:t>
              </a:r>
              <a:endParaRPr lang="nl-BE" sz="1800" baseline="-25000" dirty="0">
                <a:solidFill>
                  <a:srgbClr val="00B050"/>
                </a:solidFill>
              </a:endParaRPr>
            </a:p>
          </p:txBody>
        </p:sp>
        <p:sp>
          <p:nvSpPr>
            <p:cNvPr id="17" name="Tekstvak 16"/>
            <p:cNvSpPr txBox="1"/>
            <p:nvPr/>
          </p:nvSpPr>
          <p:spPr>
            <a:xfrm>
              <a:off x="8633639" y="3980553"/>
              <a:ext cx="472350" cy="302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800" dirty="0" smtClean="0">
                  <a:solidFill>
                    <a:srgbClr val="00B050"/>
                  </a:solidFill>
                  <a:sym typeface="Symbol"/>
                </a:rPr>
                <a:t></a:t>
              </a:r>
              <a:r>
                <a:rPr lang="nl-BE" sz="1800" baseline="-25000" dirty="0">
                  <a:solidFill>
                    <a:srgbClr val="00B050"/>
                  </a:solidFill>
                  <a:sym typeface="Symbol"/>
                </a:rPr>
                <a:t>2</a:t>
              </a:r>
              <a:endParaRPr lang="nl-BE" sz="1800" baseline="-25000" dirty="0">
                <a:solidFill>
                  <a:srgbClr val="00B050"/>
                </a:solidFill>
              </a:endParaRPr>
            </a:p>
          </p:txBody>
        </p:sp>
        <p:sp>
          <p:nvSpPr>
            <p:cNvPr id="18" name="Tekstvak 17"/>
            <p:cNvSpPr txBox="1"/>
            <p:nvPr/>
          </p:nvSpPr>
          <p:spPr>
            <a:xfrm>
              <a:off x="5778053" y="4801534"/>
              <a:ext cx="472350" cy="302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800" dirty="0" smtClean="0">
                  <a:solidFill>
                    <a:srgbClr val="00B050"/>
                  </a:solidFill>
                  <a:sym typeface="Symbol"/>
                </a:rPr>
                <a:t></a:t>
              </a:r>
              <a:r>
                <a:rPr lang="nl-BE" sz="1800" baseline="-25000" dirty="0">
                  <a:solidFill>
                    <a:srgbClr val="00B050"/>
                  </a:solidFill>
                  <a:sym typeface="Symbol"/>
                </a:rPr>
                <a:t>3</a:t>
              </a:r>
              <a:endParaRPr lang="nl-BE" sz="1800" baseline="-25000" dirty="0">
                <a:solidFill>
                  <a:srgbClr val="00B050"/>
                </a:solidFill>
              </a:endParaRPr>
            </a:p>
          </p:txBody>
        </p:sp>
        <p:sp>
          <p:nvSpPr>
            <p:cNvPr id="19" name="Tekstvak 18"/>
            <p:cNvSpPr txBox="1"/>
            <p:nvPr/>
          </p:nvSpPr>
          <p:spPr>
            <a:xfrm>
              <a:off x="5826919" y="2688533"/>
              <a:ext cx="472350" cy="302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800" dirty="0" smtClean="0">
                  <a:solidFill>
                    <a:srgbClr val="00B050"/>
                  </a:solidFill>
                  <a:sym typeface="Symbol"/>
                </a:rPr>
                <a:t></a:t>
              </a:r>
              <a:r>
                <a:rPr lang="nl-BE" sz="1800" baseline="-25000" dirty="0">
                  <a:solidFill>
                    <a:srgbClr val="00B050"/>
                  </a:solidFill>
                  <a:sym typeface="Symbol"/>
                </a:rPr>
                <a:t>4</a:t>
              </a:r>
              <a:endParaRPr lang="nl-BE" sz="1800" baseline="-250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20" name="Groep 19"/>
          <p:cNvGrpSpPr/>
          <p:nvPr/>
        </p:nvGrpSpPr>
        <p:grpSpPr>
          <a:xfrm>
            <a:off x="4139952" y="2284276"/>
            <a:ext cx="4182545" cy="3055175"/>
            <a:chOff x="3087566" y="2421202"/>
            <a:chExt cx="5100910" cy="3726002"/>
          </a:xfrm>
        </p:grpSpPr>
        <p:sp>
          <p:nvSpPr>
            <p:cNvPr id="21" name="Boog 20"/>
            <p:cNvSpPr/>
            <p:nvPr/>
          </p:nvSpPr>
          <p:spPr>
            <a:xfrm flipH="1">
              <a:off x="3404999" y="2790958"/>
              <a:ext cx="914400" cy="914400"/>
            </a:xfrm>
            <a:prstGeom prst="arc">
              <a:avLst>
                <a:gd name="adj1" fmla="val 16200000"/>
                <a:gd name="adj2" fmla="val 3394512"/>
              </a:avLst>
            </a:prstGeom>
            <a:ln w="38100">
              <a:solidFill>
                <a:srgbClr val="00206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22" name="Tekstvak 21"/>
            <p:cNvSpPr txBox="1"/>
            <p:nvPr/>
          </p:nvSpPr>
          <p:spPr>
            <a:xfrm>
              <a:off x="3485200" y="3570699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800" dirty="0" smtClean="0">
                  <a:solidFill>
                    <a:srgbClr val="002060"/>
                  </a:solidFill>
                </a:rPr>
                <a:t>Q</a:t>
              </a:r>
              <a:r>
                <a:rPr lang="nl-BE" sz="1800" baseline="-25000" dirty="0" smtClean="0">
                  <a:solidFill>
                    <a:srgbClr val="002060"/>
                  </a:solidFill>
                </a:rPr>
                <a:t>4</a:t>
              </a:r>
              <a:endParaRPr lang="nl-BE" sz="1800" baseline="-25000" dirty="0">
                <a:solidFill>
                  <a:srgbClr val="002060"/>
                </a:solidFill>
              </a:endParaRPr>
            </a:p>
          </p:txBody>
        </p:sp>
        <p:sp>
          <p:nvSpPr>
            <p:cNvPr id="23" name="Boog 22"/>
            <p:cNvSpPr/>
            <p:nvPr/>
          </p:nvSpPr>
          <p:spPr>
            <a:xfrm flipH="1">
              <a:off x="3368296" y="5232804"/>
              <a:ext cx="914400" cy="914400"/>
            </a:xfrm>
            <a:prstGeom prst="arc">
              <a:avLst>
                <a:gd name="adj1" fmla="val 16200000"/>
                <a:gd name="adj2" fmla="val 3394512"/>
              </a:avLst>
            </a:prstGeom>
            <a:ln w="38100">
              <a:solidFill>
                <a:srgbClr val="002060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24" name="Tekstvak 23"/>
            <p:cNvSpPr txBox="1"/>
            <p:nvPr/>
          </p:nvSpPr>
          <p:spPr>
            <a:xfrm>
              <a:off x="3087566" y="4907107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800" dirty="0" smtClean="0">
                  <a:solidFill>
                    <a:srgbClr val="002060"/>
                  </a:solidFill>
                </a:rPr>
                <a:t>Q</a:t>
              </a:r>
              <a:r>
                <a:rPr lang="nl-BE" sz="1800" baseline="-25000" dirty="0">
                  <a:solidFill>
                    <a:srgbClr val="002060"/>
                  </a:solidFill>
                </a:rPr>
                <a:t>3</a:t>
              </a:r>
            </a:p>
          </p:txBody>
        </p:sp>
        <p:sp>
          <p:nvSpPr>
            <p:cNvPr id="25" name="Boog 24"/>
            <p:cNvSpPr/>
            <p:nvPr/>
          </p:nvSpPr>
          <p:spPr>
            <a:xfrm flipH="1">
              <a:off x="7242620" y="2421202"/>
              <a:ext cx="914400" cy="914400"/>
            </a:xfrm>
            <a:prstGeom prst="arc">
              <a:avLst>
                <a:gd name="adj1" fmla="val 16200000"/>
                <a:gd name="adj2" fmla="val 3394512"/>
              </a:avLst>
            </a:prstGeom>
            <a:ln w="38100">
              <a:solidFill>
                <a:srgbClr val="002060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26" name="Tekstvak 25"/>
            <p:cNvSpPr txBox="1"/>
            <p:nvPr/>
          </p:nvSpPr>
          <p:spPr>
            <a:xfrm>
              <a:off x="6898967" y="2949397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800" dirty="0" smtClean="0">
                  <a:solidFill>
                    <a:srgbClr val="002060"/>
                  </a:solidFill>
                </a:rPr>
                <a:t>Q</a:t>
              </a:r>
              <a:r>
                <a:rPr lang="nl-BE" sz="1800" baseline="-25000" dirty="0">
                  <a:solidFill>
                    <a:srgbClr val="002060"/>
                  </a:solidFill>
                </a:rPr>
                <a:t>1</a:t>
              </a:r>
            </a:p>
          </p:txBody>
        </p:sp>
        <p:sp>
          <p:nvSpPr>
            <p:cNvPr id="27" name="Boog 26"/>
            <p:cNvSpPr/>
            <p:nvPr/>
          </p:nvSpPr>
          <p:spPr>
            <a:xfrm flipH="1">
              <a:off x="7274076" y="4863768"/>
              <a:ext cx="914400" cy="914400"/>
            </a:xfrm>
            <a:prstGeom prst="arc">
              <a:avLst>
                <a:gd name="adj1" fmla="val 16200000"/>
                <a:gd name="adj2" fmla="val 3394512"/>
              </a:avLst>
            </a:prstGeom>
            <a:ln w="38100">
              <a:solidFill>
                <a:srgbClr val="00206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28" name="Tekstvak 27"/>
            <p:cNvSpPr txBox="1"/>
            <p:nvPr/>
          </p:nvSpPr>
          <p:spPr>
            <a:xfrm>
              <a:off x="7116600" y="4540554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800" dirty="0" smtClean="0">
                  <a:solidFill>
                    <a:srgbClr val="002060"/>
                  </a:solidFill>
                </a:rPr>
                <a:t>Q</a:t>
              </a:r>
              <a:r>
                <a:rPr lang="nl-BE" sz="1800" baseline="-25000" dirty="0">
                  <a:solidFill>
                    <a:srgbClr val="002060"/>
                  </a:solidFill>
                </a:rPr>
                <a:t>2</a:t>
              </a:r>
            </a:p>
          </p:txBody>
        </p:sp>
      </p:grpSp>
      <p:cxnSp>
        <p:nvCxnSpPr>
          <p:cNvPr id="32" name="Rechte verbindingslijn 31"/>
          <p:cNvCxnSpPr/>
          <p:nvPr/>
        </p:nvCxnSpPr>
        <p:spPr bwMode="auto">
          <a:xfrm flipH="1">
            <a:off x="5074264" y="2770540"/>
            <a:ext cx="3188239" cy="2322033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Rechte verbindingslijn 32"/>
          <p:cNvCxnSpPr/>
          <p:nvPr/>
        </p:nvCxnSpPr>
        <p:spPr bwMode="auto">
          <a:xfrm flipH="1" flipV="1">
            <a:off x="5088213" y="3059276"/>
            <a:ext cx="3166326" cy="1741358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Ovaal 33"/>
          <p:cNvSpPr/>
          <p:nvPr/>
        </p:nvSpPr>
        <p:spPr bwMode="auto">
          <a:xfrm>
            <a:off x="6378249" y="3604844"/>
            <a:ext cx="603386" cy="603386"/>
          </a:xfrm>
          <a:prstGeom prst="ellipse">
            <a:avLst/>
          </a:prstGeom>
          <a:solidFill>
            <a:schemeClr val="tx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grpSp>
        <p:nvGrpSpPr>
          <p:cNvPr id="35" name="Groep 34"/>
          <p:cNvGrpSpPr/>
          <p:nvPr/>
        </p:nvGrpSpPr>
        <p:grpSpPr>
          <a:xfrm>
            <a:off x="4460561" y="1457325"/>
            <a:ext cx="4391061" cy="3896967"/>
            <a:chOff x="3478571" y="1412677"/>
            <a:chExt cx="5355210" cy="4752627"/>
          </a:xfrm>
        </p:grpSpPr>
        <p:cxnSp>
          <p:nvCxnSpPr>
            <p:cNvPr id="36" name="Rechte verbindingslijn met pijl 35"/>
            <p:cNvCxnSpPr/>
            <p:nvPr/>
          </p:nvCxnSpPr>
          <p:spPr>
            <a:xfrm flipV="1">
              <a:off x="4302582" y="2200978"/>
              <a:ext cx="0" cy="936104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Rechte verbindingslijn met pijl 36"/>
            <p:cNvCxnSpPr/>
            <p:nvPr/>
          </p:nvCxnSpPr>
          <p:spPr>
            <a:xfrm flipV="1">
              <a:off x="8105597" y="1821940"/>
              <a:ext cx="0" cy="936104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met pijl 37"/>
            <p:cNvCxnSpPr/>
            <p:nvPr/>
          </p:nvCxnSpPr>
          <p:spPr>
            <a:xfrm flipV="1">
              <a:off x="4212826" y="4613741"/>
              <a:ext cx="0" cy="936104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met pijl 38"/>
            <p:cNvCxnSpPr/>
            <p:nvPr/>
          </p:nvCxnSpPr>
          <p:spPr>
            <a:xfrm flipV="1">
              <a:off x="8094826" y="4220367"/>
              <a:ext cx="0" cy="936104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kstvak 39"/>
            <p:cNvSpPr txBox="1"/>
            <p:nvPr/>
          </p:nvSpPr>
          <p:spPr>
            <a:xfrm>
              <a:off x="4242550" y="1935349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800" dirty="0" smtClean="0">
                  <a:solidFill>
                    <a:srgbClr val="FF0000"/>
                  </a:solidFill>
                </a:rPr>
                <a:t>T</a:t>
              </a:r>
              <a:r>
                <a:rPr lang="nl-BE" sz="1800" baseline="-25000" dirty="0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41" name="Tekstvak 40"/>
            <p:cNvSpPr txBox="1"/>
            <p:nvPr/>
          </p:nvSpPr>
          <p:spPr>
            <a:xfrm>
              <a:off x="3922001" y="4284054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800" dirty="0" smtClean="0">
                  <a:solidFill>
                    <a:srgbClr val="FF0000"/>
                  </a:solidFill>
                </a:rPr>
                <a:t>T</a:t>
              </a:r>
              <a:r>
                <a:rPr lang="nl-BE" sz="1800" baseline="-25000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42" name="Tekstvak 41"/>
            <p:cNvSpPr txBox="1"/>
            <p:nvPr/>
          </p:nvSpPr>
          <p:spPr>
            <a:xfrm>
              <a:off x="7806794" y="3912873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800" dirty="0" smtClean="0">
                  <a:solidFill>
                    <a:srgbClr val="FF0000"/>
                  </a:solidFill>
                </a:rPr>
                <a:t>T</a:t>
              </a:r>
              <a:r>
                <a:rPr lang="nl-BE" sz="1800" baseline="-250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43" name="Tekstvak 42"/>
            <p:cNvSpPr txBox="1"/>
            <p:nvPr/>
          </p:nvSpPr>
          <p:spPr>
            <a:xfrm>
              <a:off x="7817565" y="1412677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800" dirty="0" smtClean="0">
                  <a:solidFill>
                    <a:srgbClr val="FF0000"/>
                  </a:solidFill>
                </a:rPr>
                <a:t>T</a:t>
              </a:r>
              <a:r>
                <a:rPr lang="nl-BE" sz="1800" baseline="-25000" dirty="0" smtClean="0">
                  <a:solidFill>
                    <a:srgbClr val="FF0000"/>
                  </a:solidFill>
                </a:rPr>
                <a:t>1</a:t>
              </a:r>
              <a:endParaRPr lang="nl-BE" sz="18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44" name="Ovaal 43"/>
            <p:cNvSpPr/>
            <p:nvPr/>
          </p:nvSpPr>
          <p:spPr bwMode="auto">
            <a:xfrm>
              <a:off x="3551813" y="2780928"/>
              <a:ext cx="1453469" cy="94009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45" name="Ovaal 44"/>
            <p:cNvSpPr/>
            <p:nvPr/>
          </p:nvSpPr>
          <p:spPr bwMode="auto">
            <a:xfrm>
              <a:off x="7367003" y="2420888"/>
              <a:ext cx="1453469" cy="94009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46" name="Ovaal 45"/>
            <p:cNvSpPr/>
            <p:nvPr/>
          </p:nvSpPr>
          <p:spPr bwMode="auto">
            <a:xfrm>
              <a:off x="3478571" y="5225214"/>
              <a:ext cx="1453469" cy="94009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47" name="Ovaal 46"/>
            <p:cNvSpPr/>
            <p:nvPr/>
          </p:nvSpPr>
          <p:spPr bwMode="auto">
            <a:xfrm>
              <a:off x="7380312" y="4869160"/>
              <a:ext cx="1453469" cy="94009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</p:grpSp>
      <p:pic>
        <p:nvPicPr>
          <p:cNvPr id="48" name="Afbeelding 4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786"/>
          <a:stretch/>
        </p:blipFill>
        <p:spPr>
          <a:xfrm>
            <a:off x="4549700" y="2797620"/>
            <a:ext cx="1173035" cy="309845"/>
          </a:xfrm>
          <a:prstGeom prst="rect">
            <a:avLst/>
          </a:prstGeom>
        </p:spPr>
      </p:pic>
      <p:pic>
        <p:nvPicPr>
          <p:cNvPr id="49" name="Afbeelding 4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786"/>
          <a:stretch/>
        </p:blipFill>
        <p:spPr>
          <a:xfrm>
            <a:off x="7667674" y="2505567"/>
            <a:ext cx="1173035" cy="309845"/>
          </a:xfrm>
          <a:prstGeom prst="rect">
            <a:avLst/>
          </a:prstGeom>
        </p:spPr>
      </p:pic>
      <p:pic>
        <p:nvPicPr>
          <p:cNvPr id="50" name="Afbeelding 4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786"/>
          <a:stretch/>
        </p:blipFill>
        <p:spPr>
          <a:xfrm>
            <a:off x="4479313" y="4808272"/>
            <a:ext cx="1173035" cy="309845"/>
          </a:xfrm>
          <a:prstGeom prst="rect">
            <a:avLst/>
          </a:prstGeom>
        </p:spPr>
      </p:pic>
      <p:pic>
        <p:nvPicPr>
          <p:cNvPr id="51" name="Afbeelding 5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786"/>
          <a:stretch/>
        </p:blipFill>
        <p:spPr>
          <a:xfrm>
            <a:off x="7667674" y="4513053"/>
            <a:ext cx="1173035" cy="309845"/>
          </a:xfrm>
          <a:prstGeom prst="rect">
            <a:avLst/>
          </a:prstGeom>
        </p:spPr>
      </p:pic>
      <p:cxnSp>
        <p:nvCxnSpPr>
          <p:cNvPr id="53" name="Rechte verbindingslijn met pijl 52"/>
          <p:cNvCxnSpPr/>
          <p:nvPr/>
        </p:nvCxnSpPr>
        <p:spPr>
          <a:xfrm flipV="1">
            <a:off x="6738826" y="4002001"/>
            <a:ext cx="1" cy="848704"/>
          </a:xfrm>
          <a:prstGeom prst="straightConnector1">
            <a:avLst/>
          </a:prstGeom>
          <a:ln w="5080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kstvak 53"/>
          <p:cNvSpPr txBox="1"/>
          <p:nvPr/>
        </p:nvSpPr>
        <p:spPr>
          <a:xfrm>
            <a:off x="6700171" y="4117048"/>
            <a:ext cx="477555" cy="42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rgbClr val="FF0000"/>
                </a:solidFill>
              </a:rPr>
              <a:t>m</a:t>
            </a:r>
            <a:endParaRPr lang="nl-BE" sz="2800" baseline="-25000" dirty="0">
              <a:solidFill>
                <a:srgbClr val="FF0000"/>
              </a:solidFill>
            </a:endParaRPr>
          </a:p>
        </p:txBody>
      </p:sp>
      <p:sp>
        <p:nvSpPr>
          <p:cNvPr id="55" name="Gekromde PIJL-OMHOOG 54"/>
          <p:cNvSpPr/>
          <p:nvPr/>
        </p:nvSpPr>
        <p:spPr bwMode="auto">
          <a:xfrm>
            <a:off x="5482652" y="3460247"/>
            <a:ext cx="2572841" cy="1138320"/>
          </a:xfrm>
          <a:prstGeom prst="curvedUpArrow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grpSp>
        <p:nvGrpSpPr>
          <p:cNvPr id="5" name="Groep 4"/>
          <p:cNvGrpSpPr/>
          <p:nvPr/>
        </p:nvGrpSpPr>
        <p:grpSpPr>
          <a:xfrm>
            <a:off x="7442847" y="4060962"/>
            <a:ext cx="1568491" cy="1348757"/>
            <a:chOff x="1060639" y="4022061"/>
            <a:chExt cx="1568491" cy="1348757"/>
          </a:xfrm>
        </p:grpSpPr>
        <p:sp>
          <p:nvSpPr>
            <p:cNvPr id="56" name="Wolk 55"/>
            <p:cNvSpPr/>
            <p:nvPr/>
          </p:nvSpPr>
          <p:spPr bwMode="auto">
            <a:xfrm>
              <a:off x="1060639" y="4022061"/>
              <a:ext cx="1568491" cy="1348757"/>
            </a:xfrm>
            <a:prstGeom prst="cloud">
              <a:avLst/>
            </a:prstGeom>
            <a:solidFill>
              <a:schemeClr val="bg1">
                <a:lumMod val="65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57" name="Bliksemflits 56"/>
            <p:cNvSpPr/>
            <p:nvPr/>
          </p:nvSpPr>
          <p:spPr bwMode="auto">
            <a:xfrm rot="5400000">
              <a:off x="1521347" y="4246267"/>
              <a:ext cx="712738" cy="749772"/>
            </a:xfrm>
            <a:prstGeom prst="lightningBolt">
              <a:avLst/>
            </a:prstGeom>
            <a:solidFill>
              <a:srgbClr val="FFFF0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640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3. Soorten drones – Special</a:t>
            </a:r>
            <a:endParaRPr lang="nl-BE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1840287"/>
              </p:ext>
            </p:extLst>
          </p:nvPr>
        </p:nvGraphicFramePr>
        <p:xfrm>
          <a:off x="8329" y="1476375"/>
          <a:ext cx="9135671" cy="442414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135671">
                  <a:extLst>
                    <a:ext uri="{9D8B030D-6E8A-4147-A177-3AD203B41FA5}">
                      <a16:colId xmlns:a16="http://schemas.microsoft.com/office/drawing/2014/main" xmlns="" val="1841701245"/>
                    </a:ext>
                  </a:extLst>
                </a:gridCol>
              </a:tblGrid>
              <a:tr h="312418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Balloon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0319827"/>
                  </a:ext>
                </a:extLst>
              </a:tr>
              <a:tr h="1952613">
                <a:tc>
                  <a:txBody>
                    <a:bodyPr/>
                    <a:lstStyle/>
                    <a:p>
                      <a:endParaRPr lang="nl-BE" dirty="0" smtClean="0"/>
                    </a:p>
                    <a:p>
                      <a:endParaRPr lang="nl-BE" dirty="0" smtClean="0"/>
                    </a:p>
                    <a:p>
                      <a:endParaRPr lang="nl-BE" dirty="0" smtClean="0"/>
                    </a:p>
                    <a:p>
                      <a:endParaRPr lang="nl-BE" dirty="0" smtClean="0"/>
                    </a:p>
                    <a:p>
                      <a:endParaRPr lang="nl-BE" dirty="0" smtClean="0"/>
                    </a:p>
                    <a:p>
                      <a:endParaRPr lang="nl-BE" dirty="0" smtClean="0"/>
                    </a:p>
                    <a:p>
                      <a:endParaRPr lang="nl-BE" dirty="0" smtClean="0"/>
                    </a:p>
                    <a:p>
                      <a:endParaRPr lang="nl-BE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71886103"/>
                  </a:ext>
                </a:extLst>
              </a:tr>
              <a:tr h="452993">
                <a:tc>
                  <a:txBody>
                    <a:bodyPr/>
                    <a:lstStyle/>
                    <a:p>
                      <a:pPr algn="l"/>
                      <a:r>
                        <a:rPr lang="nl-BE" u="sng" dirty="0" smtClean="0"/>
                        <a:t>Voordelen</a:t>
                      </a:r>
                      <a:r>
                        <a:rPr lang="nl-BE" dirty="0" smtClean="0"/>
                        <a:t>: zeer</a:t>
                      </a:r>
                      <a:r>
                        <a:rPr lang="nl-BE" baseline="0" dirty="0" smtClean="0"/>
                        <a:t> lange vliegtijd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68202178"/>
                  </a:ext>
                </a:extLst>
              </a:tr>
              <a:tr h="4617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u="sng" dirty="0" smtClean="0"/>
                        <a:t>Nadelen</a:t>
                      </a:r>
                      <a:r>
                        <a:rPr lang="nl-BE" dirty="0" smtClean="0"/>
                        <a:t>: laag</a:t>
                      </a:r>
                      <a:r>
                        <a:rPr lang="nl-BE" baseline="0" dirty="0" smtClean="0"/>
                        <a:t> vliegbereik, weersinvloeden</a:t>
                      </a:r>
                      <a:endParaRPr lang="nl-BE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3947005"/>
                  </a:ext>
                </a:extLst>
              </a:tr>
              <a:tr h="857605">
                <a:tc>
                  <a:txBody>
                    <a:bodyPr/>
                    <a:lstStyle/>
                    <a:p>
                      <a:pPr algn="l"/>
                      <a:r>
                        <a:rPr lang="nl-BE" u="sng" dirty="0" smtClean="0"/>
                        <a:t>Toepassingen:</a:t>
                      </a:r>
                      <a:r>
                        <a:rPr lang="nl-BE" dirty="0" smtClean="0"/>
                        <a:t> lokale observatie, datastation, …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11503601"/>
                  </a:ext>
                </a:extLst>
              </a:tr>
            </a:tbl>
          </a:graphicData>
        </a:graphic>
      </p:graphicFrame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31</a:t>
            </a:fld>
            <a:endParaRPr lang="nl-NL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916832"/>
            <a:ext cx="2880320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563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5800" y="1557338"/>
            <a:ext cx="8458200" cy="467995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nl-BE" sz="2400" u="sng" dirty="0" smtClean="0"/>
              <a:t>Selectie </a:t>
            </a:r>
            <a:r>
              <a:rPr lang="nl-BE" sz="2400" u="sng" dirty="0"/>
              <a:t>van </a:t>
            </a:r>
            <a:r>
              <a:rPr lang="nl-BE" sz="2400" u="sng" dirty="0" smtClean="0"/>
              <a:t>multirotor </a:t>
            </a:r>
            <a:r>
              <a:rPr lang="nl-BE" sz="2400" u="sng" dirty="0"/>
              <a:t>voor Civiele Bescherming</a:t>
            </a:r>
          </a:p>
          <a:p>
            <a:pPr eaLnBrk="1" hangingPunct="1">
              <a:defRPr/>
            </a:pPr>
            <a:r>
              <a:rPr lang="nl-BE" sz="2000" dirty="0"/>
              <a:t>Transparant evaluatiesysteem </a:t>
            </a:r>
            <a:r>
              <a:rPr lang="nl-BE" sz="2000" dirty="0" smtClean="0"/>
              <a:t>uitgewerkt</a:t>
            </a:r>
            <a:endParaRPr lang="nl-BE" sz="2000" dirty="0"/>
          </a:p>
          <a:p>
            <a:pPr eaLnBrk="1" hangingPunct="1">
              <a:defRPr/>
            </a:pPr>
            <a:r>
              <a:rPr lang="nl-BE" sz="2000" dirty="0"/>
              <a:t>143 parameters voor de operationele en technische evaluatie van demovlucht </a:t>
            </a:r>
          </a:p>
          <a:p>
            <a:pPr eaLnBrk="1" hangingPunct="1">
              <a:defRPr/>
            </a:pPr>
            <a:r>
              <a:rPr lang="nl-BE" sz="2000" dirty="0"/>
              <a:t>Investeringen en garantie zijn apart geëvalueerd </a:t>
            </a:r>
          </a:p>
          <a:p>
            <a:pPr eaLnBrk="1" hangingPunct="1">
              <a:defRPr/>
            </a:pPr>
            <a:r>
              <a:rPr lang="nl-BE" sz="2000" dirty="0"/>
              <a:t>5 juryleden</a:t>
            </a:r>
          </a:p>
          <a:p>
            <a:pPr eaLnBrk="1" hangingPunct="1">
              <a:defRPr/>
            </a:pPr>
            <a:r>
              <a:rPr lang="nl-BE" sz="2000" dirty="0" smtClean="0"/>
              <a:t>5 kandidaten</a:t>
            </a:r>
          </a:p>
          <a:p>
            <a:pPr eaLnBrk="1" hangingPunct="1">
              <a:defRPr/>
            </a:pPr>
            <a:endParaRPr lang="nl-BE" sz="2000" dirty="0" smtClean="0"/>
          </a:p>
          <a:p>
            <a:pPr eaLnBrk="1" hangingPunct="1">
              <a:defRPr/>
            </a:pPr>
            <a:endParaRPr lang="nl-BE" sz="2000" dirty="0" smtClean="0"/>
          </a:p>
        </p:txBody>
      </p:sp>
      <p:pic>
        <p:nvPicPr>
          <p:cNvPr id="51203" name="Picture 27" descr="http://upload.wikimedia.org/wikipedia/commons/thumb/a/a5/CivilDefence.svg/220px-CivilDefence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662" y="4549199"/>
            <a:ext cx="1437885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4" name="Picture 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4516235"/>
            <a:ext cx="2014862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1" t="19592" r="2347" b="26257"/>
          <a:stretch>
            <a:fillRect/>
          </a:stretch>
        </p:blipFill>
        <p:spPr bwMode="auto">
          <a:xfrm>
            <a:off x="5076056" y="4435475"/>
            <a:ext cx="3883025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eaLnBrk="1" hangingPunct="1"/>
            <a:r>
              <a:rPr lang="nl-BE" dirty="0" smtClean="0"/>
              <a:t>3. Soorten drones – Case </a:t>
            </a:r>
            <a:r>
              <a:rPr lang="nl-BE" dirty="0" err="1" smtClean="0"/>
              <a:t>study</a:t>
            </a:r>
            <a:endParaRPr lang="en-GB" altLang="nl-NL" dirty="0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755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smtClean="0"/>
              <a:t>4. Operationele risico’s</a:t>
            </a:r>
            <a:endParaRPr lang="nl-BE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413A7-886A-462A-A925-E1D3C8C4ABDE}" type="slidenum">
              <a:rPr lang="nl-NL" smtClean="0"/>
              <a:pPr>
                <a:defRPr/>
              </a:pPr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394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4. Operationele risico’s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34</a:t>
            </a:fld>
            <a:endParaRPr lang="nl-NL"/>
          </a:p>
        </p:txBody>
      </p:sp>
      <p:pic>
        <p:nvPicPr>
          <p:cNvPr id="10242" name="Picture 2" descr="Afbeeldingsresultaat voor drone real estat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58"/>
          <a:stretch/>
        </p:blipFill>
        <p:spPr bwMode="auto">
          <a:xfrm>
            <a:off x="107504" y="1476375"/>
            <a:ext cx="3600000" cy="237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/>
          <a:srcRect t="9515"/>
          <a:stretch/>
        </p:blipFill>
        <p:spPr>
          <a:xfrm>
            <a:off x="129651" y="3861048"/>
            <a:ext cx="3600000" cy="2528674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3923929" y="1695787"/>
            <a:ext cx="518457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u="sng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Operationele verschillen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Tijdsdruk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Weinig voorbereiding mogelijk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Vliegomstandigheden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Weersonafhankelijk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Communicatie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Juridische bewijslast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Etc.</a:t>
            </a:r>
          </a:p>
          <a:p>
            <a:endParaRPr lang="nl-BE" sz="2400" dirty="0" smtClean="0">
              <a:solidFill>
                <a:schemeClr val="accent4">
                  <a:lumMod val="75000"/>
                </a:schemeClr>
              </a:solidFill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nl-BE" sz="2400" dirty="0" smtClean="0">
                <a:solidFill>
                  <a:schemeClr val="accent4">
                    <a:lumMod val="75000"/>
                  </a:schemeClr>
                </a:solidFill>
                <a:latin typeface="+mn-lt"/>
                <a:sym typeface="Wingdings" panose="05000000000000000000" pitchFamily="2" charset="2"/>
              </a:rPr>
              <a:t>Technische vereisten</a:t>
            </a: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nl-BE" sz="2400" dirty="0" smtClean="0">
                <a:solidFill>
                  <a:schemeClr val="accent4">
                    <a:lumMod val="75000"/>
                  </a:schemeClr>
                </a:solidFill>
                <a:latin typeface="+mn-lt"/>
                <a:sym typeface="Wingdings" panose="05000000000000000000" pitchFamily="2" charset="2"/>
              </a:rPr>
              <a:t>Operationele procedures</a:t>
            </a:r>
            <a:endParaRPr lang="nl-BE" sz="24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4499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4.1 </a:t>
            </a:r>
            <a:r>
              <a:rPr lang="en-US" dirty="0" err="1"/>
              <a:t>Externe</a:t>
            </a:r>
            <a:r>
              <a:rPr lang="en-US" dirty="0"/>
              <a:t> </a:t>
            </a:r>
            <a:r>
              <a:rPr lang="en-US" dirty="0" err="1"/>
              <a:t>invloeden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4213" y="1557339"/>
            <a:ext cx="8459787" cy="648622"/>
          </a:xfrm>
        </p:spPr>
        <p:txBody>
          <a:bodyPr/>
          <a:lstStyle/>
          <a:p>
            <a:pPr marL="342900" lvl="1" indent="0">
              <a:buNone/>
            </a:pPr>
            <a:r>
              <a:rPr lang="en-GB" dirty="0" smtClean="0">
                <a:solidFill>
                  <a:schemeClr val="tx1"/>
                </a:solidFill>
                <a:sym typeface="Wingdings" panose="05000000000000000000" pitchFamily="2" charset="2"/>
              </a:rPr>
              <a:t>5M-model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Rechthoek 12"/>
          <p:cNvSpPr/>
          <p:nvPr/>
        </p:nvSpPr>
        <p:spPr>
          <a:xfrm>
            <a:off x="321778" y="2055603"/>
            <a:ext cx="285719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5485" lvl="1" defTabSz="740569">
              <a:tabLst>
                <a:tab pos="740569" algn="l"/>
              </a:tabLst>
            </a:pPr>
            <a:r>
              <a:rPr lang="nl-BE" sz="2400" b="1" u="sng" dirty="0" smtClean="0"/>
              <a:t>Man</a:t>
            </a:r>
            <a:endParaRPr lang="nl-BE" sz="2400" b="1" dirty="0" smtClean="0"/>
          </a:p>
          <a:p>
            <a:pPr marL="408385" lvl="1" indent="-342900" defTabSz="740569">
              <a:buFontTx/>
              <a:buChar char="-"/>
              <a:tabLst>
                <a:tab pos="740569" algn="l"/>
              </a:tabLst>
            </a:pPr>
            <a:r>
              <a:rPr lang="nl-BE" sz="2400" dirty="0" smtClean="0"/>
              <a:t>Psychologisch</a:t>
            </a:r>
          </a:p>
          <a:p>
            <a:pPr marL="408385" lvl="1" indent="-342900" defTabSz="740569">
              <a:buFontTx/>
              <a:buChar char="-"/>
              <a:tabLst>
                <a:tab pos="740569" algn="l"/>
              </a:tabLst>
            </a:pPr>
            <a:r>
              <a:rPr lang="nl-BE" sz="2400" dirty="0" smtClean="0"/>
              <a:t>Fysiologisch</a:t>
            </a:r>
          </a:p>
          <a:p>
            <a:pPr marL="408385" lvl="1" indent="-342900" defTabSz="740569">
              <a:buFontTx/>
              <a:buChar char="-"/>
              <a:tabLst>
                <a:tab pos="740569" algn="l"/>
              </a:tabLst>
            </a:pPr>
            <a:r>
              <a:rPr lang="nl-BE" sz="2400" dirty="0" smtClean="0"/>
              <a:t>Professionaliteit </a:t>
            </a:r>
            <a:endParaRPr lang="nl-BE" sz="2400" dirty="0"/>
          </a:p>
        </p:txBody>
      </p:sp>
      <p:sp>
        <p:nvSpPr>
          <p:cNvPr id="14" name="Rechthoek 13"/>
          <p:cNvSpPr/>
          <p:nvPr/>
        </p:nvSpPr>
        <p:spPr>
          <a:xfrm>
            <a:off x="321778" y="3651383"/>
            <a:ext cx="275460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5485" lvl="1" defTabSz="740569">
              <a:tabLst>
                <a:tab pos="740569" algn="l"/>
              </a:tabLst>
            </a:pPr>
            <a:r>
              <a:rPr lang="nl-BE" sz="2400" b="1" u="sng" dirty="0" smtClean="0"/>
              <a:t>Machine</a:t>
            </a:r>
            <a:endParaRPr lang="nl-BE" sz="2400" dirty="0" smtClean="0"/>
          </a:p>
          <a:p>
            <a:pPr marL="408385" lvl="1" indent="-342900" defTabSz="740569">
              <a:buFontTx/>
              <a:buChar char="-"/>
              <a:tabLst>
                <a:tab pos="740569" algn="l"/>
              </a:tabLst>
            </a:pPr>
            <a:r>
              <a:rPr lang="nl-BE" sz="2400" dirty="0" smtClean="0"/>
              <a:t>Gebruiksgemak</a:t>
            </a:r>
          </a:p>
          <a:p>
            <a:pPr marL="408385" lvl="1" indent="-342900" defTabSz="740569">
              <a:buFontTx/>
              <a:buChar char="-"/>
              <a:tabLst>
                <a:tab pos="740569" algn="l"/>
              </a:tabLst>
            </a:pPr>
            <a:r>
              <a:rPr lang="nl-BE" sz="2400" dirty="0" smtClean="0"/>
              <a:t>Veiligheden</a:t>
            </a:r>
          </a:p>
        </p:txBody>
      </p:sp>
      <p:sp>
        <p:nvSpPr>
          <p:cNvPr id="15" name="Rechthoek 14"/>
          <p:cNvSpPr/>
          <p:nvPr/>
        </p:nvSpPr>
        <p:spPr>
          <a:xfrm>
            <a:off x="321778" y="4928777"/>
            <a:ext cx="311527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5485" lvl="1" defTabSz="740569">
              <a:tabLst>
                <a:tab pos="740569" algn="l"/>
              </a:tabLst>
            </a:pPr>
            <a:r>
              <a:rPr lang="nl-BE" sz="2400" b="1" u="sng" dirty="0" smtClean="0"/>
              <a:t>Medium</a:t>
            </a:r>
            <a:endParaRPr lang="nl-BE" sz="2400" dirty="0" smtClean="0"/>
          </a:p>
          <a:p>
            <a:pPr marL="408385" lvl="1" indent="-342900" defTabSz="740569">
              <a:buFontTx/>
              <a:buChar char="-"/>
              <a:tabLst>
                <a:tab pos="740569" algn="l"/>
              </a:tabLst>
            </a:pPr>
            <a:r>
              <a:rPr lang="nl-BE" sz="2400" dirty="0" smtClean="0"/>
              <a:t>Fysieke omgeving</a:t>
            </a:r>
          </a:p>
          <a:p>
            <a:pPr marL="408385" lvl="1" indent="-342900" defTabSz="740569">
              <a:buFontTx/>
              <a:buChar char="-"/>
              <a:tabLst>
                <a:tab pos="740569" algn="l"/>
              </a:tabLst>
            </a:pPr>
            <a:r>
              <a:rPr lang="nl-BE" sz="2400" dirty="0" smtClean="0"/>
              <a:t>Mentale omgeving</a:t>
            </a:r>
            <a:endParaRPr lang="nl-BE" sz="2400" dirty="0"/>
          </a:p>
        </p:txBody>
      </p:sp>
      <p:sp>
        <p:nvSpPr>
          <p:cNvPr id="16" name="Rechthoek 15"/>
          <p:cNvSpPr/>
          <p:nvPr/>
        </p:nvSpPr>
        <p:spPr>
          <a:xfrm>
            <a:off x="6598970" y="2160372"/>
            <a:ext cx="194829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5485" lvl="1" defTabSz="740569">
              <a:tabLst>
                <a:tab pos="740569" algn="l"/>
              </a:tabLst>
            </a:pPr>
            <a:r>
              <a:rPr lang="nl-BE" sz="2400" b="1" u="sng" dirty="0" smtClean="0"/>
              <a:t>Mission</a:t>
            </a:r>
          </a:p>
          <a:p>
            <a:pPr marL="65485" lvl="1" defTabSz="740569">
              <a:tabLst>
                <a:tab pos="740569" algn="l"/>
              </a:tabLst>
            </a:pPr>
            <a:r>
              <a:rPr lang="nl-BE" sz="2400" dirty="0" smtClean="0"/>
              <a:t>Specifieke </a:t>
            </a:r>
          </a:p>
          <a:p>
            <a:pPr marL="65485" lvl="1" defTabSz="740569">
              <a:tabLst>
                <a:tab pos="740569" algn="l"/>
              </a:tabLst>
            </a:pPr>
            <a:r>
              <a:rPr lang="nl-BE" sz="2400" dirty="0" smtClean="0"/>
              <a:t>operationele</a:t>
            </a:r>
          </a:p>
          <a:p>
            <a:pPr marL="65485" lvl="1" defTabSz="740569">
              <a:tabLst>
                <a:tab pos="740569" algn="l"/>
              </a:tabLst>
            </a:pPr>
            <a:r>
              <a:rPr lang="nl-BE" sz="2400" dirty="0" smtClean="0"/>
              <a:t>risico’s</a:t>
            </a:r>
            <a:endParaRPr lang="nl-BE" sz="2400" dirty="0"/>
          </a:p>
        </p:txBody>
      </p:sp>
      <p:sp>
        <p:nvSpPr>
          <p:cNvPr id="17" name="Rechthoek 16"/>
          <p:cNvSpPr/>
          <p:nvPr/>
        </p:nvSpPr>
        <p:spPr>
          <a:xfrm>
            <a:off x="6422801" y="4375176"/>
            <a:ext cx="220938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5485" lvl="1" defTabSz="740569">
              <a:tabLst>
                <a:tab pos="740569" algn="l"/>
              </a:tabLst>
            </a:pPr>
            <a:r>
              <a:rPr lang="nl-BE" sz="2400" b="1" u="sng" dirty="0" smtClean="0"/>
              <a:t>Management</a:t>
            </a:r>
          </a:p>
          <a:p>
            <a:pPr marL="65485" lvl="1" defTabSz="740569">
              <a:tabLst>
                <a:tab pos="740569" algn="l"/>
              </a:tabLst>
            </a:pPr>
            <a:r>
              <a:rPr lang="nl-BE" sz="2400" dirty="0" smtClean="0">
                <a:sym typeface="Wingdings" panose="05000000000000000000" pitchFamily="2" charset="2"/>
              </a:rPr>
              <a:t>Tijd  risico</a:t>
            </a:r>
          </a:p>
          <a:p>
            <a:pPr marL="65485" lvl="1" defTabSz="740569">
              <a:tabLst>
                <a:tab pos="740569" algn="l"/>
              </a:tabLst>
            </a:pPr>
            <a:r>
              <a:rPr lang="nl-BE" sz="2400" dirty="0" smtClean="0">
                <a:sym typeface="Wingdings" panose="05000000000000000000" pitchFamily="2" charset="2"/>
              </a:rPr>
              <a:t>Kost  risico</a:t>
            </a:r>
            <a:endParaRPr lang="nl-BE" sz="2400" dirty="0"/>
          </a:p>
        </p:txBody>
      </p:sp>
      <p:cxnSp>
        <p:nvCxnSpPr>
          <p:cNvPr id="5" name="Rechte verbindingslijn met pijl 4"/>
          <p:cNvCxnSpPr/>
          <p:nvPr/>
        </p:nvCxnSpPr>
        <p:spPr bwMode="auto">
          <a:xfrm>
            <a:off x="2967505" y="2897519"/>
            <a:ext cx="870251" cy="443899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Rechte verbindingslijn met pijl 17"/>
          <p:cNvCxnSpPr/>
          <p:nvPr/>
        </p:nvCxnSpPr>
        <p:spPr bwMode="auto">
          <a:xfrm flipV="1">
            <a:off x="3244243" y="4101400"/>
            <a:ext cx="569976" cy="1130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Rechte verbindingslijn met pijl 18"/>
          <p:cNvCxnSpPr>
            <a:stCxn id="15" idx="3"/>
          </p:cNvCxnSpPr>
          <p:nvPr/>
        </p:nvCxnSpPr>
        <p:spPr bwMode="auto">
          <a:xfrm flipV="1">
            <a:off x="2967505" y="4928778"/>
            <a:ext cx="870251" cy="25451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Rechte verbindingslijn met pijl 19"/>
          <p:cNvCxnSpPr/>
          <p:nvPr/>
        </p:nvCxnSpPr>
        <p:spPr bwMode="auto">
          <a:xfrm flipH="1">
            <a:off x="6053781" y="2609527"/>
            <a:ext cx="596957" cy="475361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Rechte verbindingslijn met pijl 20"/>
          <p:cNvCxnSpPr>
            <a:stCxn id="17" idx="1"/>
          </p:cNvCxnSpPr>
          <p:nvPr/>
        </p:nvCxnSpPr>
        <p:spPr bwMode="auto">
          <a:xfrm flipH="1" flipV="1">
            <a:off x="6030483" y="4518991"/>
            <a:ext cx="392318" cy="45635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128" y="3640301"/>
            <a:ext cx="1577199" cy="2576953"/>
          </a:xfrm>
          <a:prstGeom prst="rect">
            <a:avLst/>
          </a:prstGeom>
          <a:ln>
            <a:noFill/>
            <a:prstDash val="sysDot"/>
          </a:ln>
        </p:spPr>
      </p:pic>
      <p:pic>
        <p:nvPicPr>
          <p:cNvPr id="24" name="Afbeelding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852" y="4031612"/>
            <a:ext cx="453581" cy="884252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</p:pic>
      <p:pic>
        <p:nvPicPr>
          <p:cNvPr id="25" name="Afbeelding 2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44" b="20617"/>
          <a:stretch/>
        </p:blipFill>
        <p:spPr>
          <a:xfrm>
            <a:off x="3861504" y="1957035"/>
            <a:ext cx="2130448" cy="1046889"/>
          </a:xfrm>
          <a:prstGeom prst="rect">
            <a:avLst/>
          </a:prstGeom>
          <a:ln>
            <a:noFill/>
            <a:prstDash val="sysDot"/>
          </a:ln>
        </p:spPr>
      </p:pic>
      <p:cxnSp>
        <p:nvCxnSpPr>
          <p:cNvPr id="26" name="Rechte verbindingslijn met pijl 25"/>
          <p:cNvCxnSpPr>
            <a:stCxn id="25" idx="2"/>
            <a:endCxn id="7" idx="0"/>
          </p:cNvCxnSpPr>
          <p:nvPr/>
        </p:nvCxnSpPr>
        <p:spPr bwMode="auto">
          <a:xfrm>
            <a:off x="4926728" y="3003924"/>
            <a:ext cx="0" cy="63637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</p:cxnSp>
      <p:sp>
        <p:nvSpPr>
          <p:cNvPr id="10" name="Rechthoek 9"/>
          <p:cNvSpPr/>
          <p:nvPr/>
        </p:nvSpPr>
        <p:spPr bwMode="auto">
          <a:xfrm>
            <a:off x="3844763" y="1844824"/>
            <a:ext cx="2140182" cy="4392488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  <p:txBody>
          <a:bodyPr rtlCol="0" anchor="ctr"/>
          <a:lstStyle/>
          <a:p>
            <a:pPr algn="ctr"/>
            <a:endParaRPr lang="nl-BE" sz="1500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35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8667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212" y="333375"/>
            <a:ext cx="8352283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4.1 </a:t>
            </a:r>
            <a:r>
              <a:rPr lang="en-US" dirty="0" err="1" smtClean="0"/>
              <a:t>Externe</a:t>
            </a:r>
            <a:r>
              <a:rPr lang="en-US" dirty="0" smtClean="0"/>
              <a:t> </a:t>
            </a:r>
            <a:r>
              <a:rPr lang="en-US" dirty="0" err="1" smtClean="0"/>
              <a:t>invloeden</a:t>
            </a:r>
            <a:endParaRPr lang="en-US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36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grpSp>
        <p:nvGrpSpPr>
          <p:cNvPr id="22" name="Groep 21"/>
          <p:cNvGrpSpPr/>
          <p:nvPr/>
        </p:nvGrpSpPr>
        <p:grpSpPr>
          <a:xfrm>
            <a:off x="4696190" y="3948168"/>
            <a:ext cx="2252073" cy="1800000"/>
            <a:chOff x="-2844824" y="904875"/>
            <a:chExt cx="2376264" cy="1800000"/>
          </a:xfrm>
        </p:grpSpPr>
        <p:pic>
          <p:nvPicPr>
            <p:cNvPr id="14" name="Afbeelding 1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23" r="36908" b="9364"/>
            <a:stretch/>
          </p:blipFill>
          <p:spPr>
            <a:xfrm>
              <a:off x="-2844824" y="904875"/>
              <a:ext cx="2376264" cy="1800000"/>
            </a:xfrm>
            <a:prstGeom prst="rect">
              <a:avLst/>
            </a:prstGeom>
          </p:spPr>
        </p:pic>
        <p:pic>
          <p:nvPicPr>
            <p:cNvPr id="16" name="Afbeelding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18895" y="2212718"/>
              <a:ext cx="278110" cy="373199"/>
            </a:xfrm>
            <a:prstGeom prst="rect">
              <a:avLst/>
            </a:prstGeom>
          </p:spPr>
        </p:pic>
      </p:grpSp>
      <p:pic>
        <p:nvPicPr>
          <p:cNvPr id="11268" name="Picture 4" descr="Afbeeldingsresultaat voor drone hawk attack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8" r="12064" b="10973"/>
          <a:stretch/>
        </p:blipFill>
        <p:spPr bwMode="auto">
          <a:xfrm>
            <a:off x="6557483" y="1480414"/>
            <a:ext cx="2561658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105" y="1498136"/>
            <a:ext cx="2399999" cy="1800000"/>
          </a:xfrm>
          <a:prstGeom prst="rect">
            <a:avLst/>
          </a:prstGeom>
        </p:spPr>
      </p:pic>
      <p:pic>
        <p:nvPicPr>
          <p:cNvPr id="18" name="Afbeelding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33" b="17578"/>
          <a:stretch/>
        </p:blipFill>
        <p:spPr>
          <a:xfrm>
            <a:off x="2065966" y="1503883"/>
            <a:ext cx="1915969" cy="1800000"/>
          </a:xfrm>
          <a:prstGeom prst="rect">
            <a:avLst/>
          </a:prstGeom>
        </p:spPr>
      </p:pic>
      <p:pic>
        <p:nvPicPr>
          <p:cNvPr id="19" name="Afbeelding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6" y="3948168"/>
            <a:ext cx="2278480" cy="1800000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5515347" y="5769929"/>
            <a:ext cx="816570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nl-BE" dirty="0">
                <a:latin typeface="+mn-lt"/>
              </a:rPr>
              <a:t>Flora</a:t>
            </a:r>
          </a:p>
        </p:txBody>
      </p:sp>
      <p:sp>
        <p:nvSpPr>
          <p:cNvPr id="21" name="Rechthoek 20"/>
          <p:cNvSpPr/>
          <p:nvPr/>
        </p:nvSpPr>
        <p:spPr>
          <a:xfrm>
            <a:off x="7362701" y="3359740"/>
            <a:ext cx="951222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nl-BE" dirty="0" smtClean="0">
                <a:latin typeface="+mn-lt"/>
              </a:rPr>
              <a:t>Fauna</a:t>
            </a:r>
            <a:endParaRPr lang="nl-BE" dirty="0">
              <a:latin typeface="+mn-lt"/>
            </a:endParaRPr>
          </a:p>
        </p:txBody>
      </p:sp>
      <p:sp>
        <p:nvSpPr>
          <p:cNvPr id="23" name="Rechthoek 22"/>
          <p:cNvSpPr/>
          <p:nvPr/>
        </p:nvSpPr>
        <p:spPr>
          <a:xfrm>
            <a:off x="290069" y="5796333"/>
            <a:ext cx="1822935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nl-BE" dirty="0" smtClean="0">
                <a:latin typeface="+mn-lt"/>
              </a:rPr>
              <a:t>Temperatuur</a:t>
            </a:r>
            <a:endParaRPr lang="nl-BE" dirty="0">
              <a:latin typeface="+mn-lt"/>
            </a:endParaRPr>
          </a:p>
        </p:txBody>
      </p:sp>
      <p:sp>
        <p:nvSpPr>
          <p:cNvPr id="24" name="Rechthoek 23"/>
          <p:cNvSpPr/>
          <p:nvPr/>
        </p:nvSpPr>
        <p:spPr>
          <a:xfrm>
            <a:off x="4715737" y="3359740"/>
            <a:ext cx="1207895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nl-BE" dirty="0" smtClean="0">
                <a:latin typeface="+mn-lt"/>
              </a:rPr>
              <a:t>Zonlicht</a:t>
            </a:r>
            <a:endParaRPr lang="nl-BE" dirty="0">
              <a:latin typeface="+mn-lt"/>
            </a:endParaRPr>
          </a:p>
        </p:txBody>
      </p:sp>
      <p:sp>
        <p:nvSpPr>
          <p:cNvPr id="25" name="Rechthoek 24"/>
          <p:cNvSpPr/>
          <p:nvPr/>
        </p:nvSpPr>
        <p:spPr>
          <a:xfrm>
            <a:off x="2029267" y="3359740"/>
            <a:ext cx="2032693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nl-BE" dirty="0" smtClean="0">
                <a:latin typeface="+mn-lt"/>
              </a:rPr>
              <a:t>Omstaanders</a:t>
            </a:r>
            <a:endParaRPr lang="nl-BE" dirty="0">
              <a:latin typeface="+mn-lt"/>
            </a:endParaRPr>
          </a:p>
        </p:txBody>
      </p:sp>
      <p:pic>
        <p:nvPicPr>
          <p:cNvPr id="27" name="Afbeelding 2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43"/>
          <a:stretch/>
        </p:blipFill>
        <p:spPr>
          <a:xfrm>
            <a:off x="2360894" y="3948168"/>
            <a:ext cx="2276342" cy="1800000"/>
          </a:xfrm>
          <a:prstGeom prst="rect">
            <a:avLst/>
          </a:prstGeom>
        </p:spPr>
      </p:pic>
      <p:sp>
        <p:nvSpPr>
          <p:cNvPr id="28" name="Rechthoek 27"/>
          <p:cNvSpPr/>
          <p:nvPr/>
        </p:nvSpPr>
        <p:spPr>
          <a:xfrm>
            <a:off x="3023950" y="5837202"/>
            <a:ext cx="839012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nl-BE" dirty="0" smtClean="0">
                <a:latin typeface="+mn-lt"/>
              </a:rPr>
              <a:t>Weer</a:t>
            </a:r>
            <a:endParaRPr lang="nl-BE" dirty="0">
              <a:latin typeface="+mn-lt"/>
            </a:endParaRPr>
          </a:p>
        </p:txBody>
      </p:sp>
      <p:pic>
        <p:nvPicPr>
          <p:cNvPr id="29" name="Afbeelding 2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4" r="15461"/>
          <a:stretch/>
        </p:blipFill>
        <p:spPr>
          <a:xfrm>
            <a:off x="7035716" y="3948168"/>
            <a:ext cx="2088231" cy="1800000"/>
          </a:xfrm>
          <a:prstGeom prst="rect">
            <a:avLst/>
          </a:prstGeom>
        </p:spPr>
      </p:pic>
      <p:sp>
        <p:nvSpPr>
          <p:cNvPr id="30" name="Rechthoek 29"/>
          <p:cNvSpPr/>
          <p:nvPr/>
        </p:nvSpPr>
        <p:spPr>
          <a:xfrm>
            <a:off x="7074698" y="5798578"/>
            <a:ext cx="1975221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nl-BE" dirty="0" smtClean="0">
                <a:latin typeface="+mn-lt"/>
              </a:rPr>
              <a:t>Nood aan info</a:t>
            </a:r>
            <a:endParaRPr lang="nl-BE" dirty="0">
              <a:latin typeface="+mn-lt"/>
            </a:endParaRPr>
          </a:p>
        </p:txBody>
      </p:sp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4" t="12201" r="7139"/>
          <a:stretch/>
        </p:blipFill>
        <p:spPr>
          <a:xfrm>
            <a:off x="94357" y="1498136"/>
            <a:ext cx="1872765" cy="1800000"/>
          </a:xfrm>
          <a:prstGeom prst="rect">
            <a:avLst/>
          </a:prstGeom>
        </p:spPr>
      </p:pic>
      <p:pic>
        <p:nvPicPr>
          <p:cNvPr id="32" name="Afbeelding 3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6" t="9628" r="9928" b="2523"/>
          <a:stretch/>
        </p:blipFill>
        <p:spPr>
          <a:xfrm>
            <a:off x="6343332" y="89743"/>
            <a:ext cx="1384767" cy="120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57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kstvak 42"/>
          <p:cNvSpPr txBox="1"/>
          <p:nvPr/>
        </p:nvSpPr>
        <p:spPr>
          <a:xfrm>
            <a:off x="6641627" y="5013176"/>
            <a:ext cx="6666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LFA</a:t>
            </a:r>
          </a:p>
          <a:p>
            <a:pPr algn="ctr"/>
            <a:endParaRPr lang="en-GB" dirty="0"/>
          </a:p>
        </p:txBody>
      </p:sp>
      <p:sp>
        <p:nvSpPr>
          <p:cNvPr id="42" name="Tekstvak 41"/>
          <p:cNvSpPr txBox="1"/>
          <p:nvPr/>
        </p:nvSpPr>
        <p:spPr>
          <a:xfrm>
            <a:off x="6023652" y="5013176"/>
            <a:ext cx="7166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HTA</a:t>
            </a:r>
          </a:p>
          <a:p>
            <a:pPr algn="ctr"/>
            <a:endParaRPr lang="en-GB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4.2. Luchtruim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i="1" u="sng" dirty="0" smtClean="0">
                <a:solidFill>
                  <a:srgbClr val="FF0000"/>
                </a:solidFill>
              </a:rPr>
              <a:t>You </a:t>
            </a:r>
            <a:r>
              <a:rPr lang="en-GB" i="1" u="sng" dirty="0">
                <a:solidFill>
                  <a:srgbClr val="FF0000"/>
                </a:solidFill>
              </a:rPr>
              <a:t>are not flying alone in any airspace!</a:t>
            </a:r>
            <a:endParaRPr lang="nl-BE" i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37</a:t>
            </a:fld>
            <a:endParaRPr lang="nl-NL"/>
          </a:p>
        </p:txBody>
      </p:sp>
      <p:sp>
        <p:nvSpPr>
          <p:cNvPr id="40" name="Rechthoek 39"/>
          <p:cNvSpPr/>
          <p:nvPr/>
        </p:nvSpPr>
        <p:spPr>
          <a:xfrm>
            <a:off x="6064025" y="5031720"/>
            <a:ext cx="618779" cy="711407"/>
          </a:xfrm>
          <a:prstGeom prst="rect">
            <a:avLst/>
          </a:prstGeom>
          <a:noFill/>
          <a:ln w="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1" name="Rechthoek 40"/>
          <p:cNvSpPr/>
          <p:nvPr/>
        </p:nvSpPr>
        <p:spPr>
          <a:xfrm>
            <a:off x="6678482" y="5031720"/>
            <a:ext cx="618779" cy="711407"/>
          </a:xfrm>
          <a:prstGeom prst="rect">
            <a:avLst/>
          </a:prstGeom>
          <a:noFill/>
          <a:ln w="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5" name="Wolkvormige toelichting 44"/>
          <p:cNvSpPr/>
          <p:nvPr/>
        </p:nvSpPr>
        <p:spPr>
          <a:xfrm>
            <a:off x="7409119" y="4653136"/>
            <a:ext cx="1627377" cy="801959"/>
          </a:xfrm>
          <a:prstGeom prst="cloudCallout">
            <a:avLst/>
          </a:prstGeom>
          <a:noFill/>
          <a:ln w="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hthoek 47"/>
          <p:cNvSpPr/>
          <p:nvPr/>
        </p:nvSpPr>
        <p:spPr>
          <a:xfrm>
            <a:off x="1439275" y="2708920"/>
            <a:ext cx="7596782" cy="1008112"/>
          </a:xfrm>
          <a:prstGeom prst="rect">
            <a:avLst/>
          </a:prstGeom>
          <a:noFill/>
          <a:ln w="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hthoek 48"/>
          <p:cNvSpPr/>
          <p:nvPr/>
        </p:nvSpPr>
        <p:spPr>
          <a:xfrm>
            <a:off x="2557609" y="4725144"/>
            <a:ext cx="2268842" cy="1008112"/>
          </a:xfrm>
          <a:prstGeom prst="rect">
            <a:avLst/>
          </a:prstGeom>
          <a:noFill/>
          <a:ln w="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50" name="Rechte verbindingslijn 49"/>
          <p:cNvCxnSpPr/>
          <p:nvPr/>
        </p:nvCxnSpPr>
        <p:spPr>
          <a:xfrm>
            <a:off x="1366087" y="5733256"/>
            <a:ext cx="76699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hthoek 50"/>
          <p:cNvSpPr/>
          <p:nvPr/>
        </p:nvSpPr>
        <p:spPr>
          <a:xfrm>
            <a:off x="1627935" y="3717032"/>
            <a:ext cx="4128190" cy="1008112"/>
          </a:xfrm>
          <a:prstGeom prst="rect">
            <a:avLst/>
          </a:prstGeom>
          <a:noFill/>
          <a:ln w="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2" name="Afbeelding 5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33" y="5237157"/>
            <a:ext cx="886252" cy="489749"/>
          </a:xfrm>
          <a:prstGeom prst="rect">
            <a:avLst/>
          </a:prstGeom>
        </p:spPr>
      </p:pic>
      <p:pic>
        <p:nvPicPr>
          <p:cNvPr id="53" name="Afbeelding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148" y="5465615"/>
            <a:ext cx="513328" cy="163992"/>
          </a:xfrm>
          <a:prstGeom prst="rect">
            <a:avLst/>
          </a:prstGeom>
        </p:spPr>
      </p:pic>
      <p:pic>
        <p:nvPicPr>
          <p:cNvPr id="54" name="Afbeelding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121" y="5274626"/>
            <a:ext cx="825692" cy="340387"/>
          </a:xfrm>
          <a:prstGeom prst="rect">
            <a:avLst/>
          </a:prstGeom>
        </p:spPr>
      </p:pic>
      <p:cxnSp>
        <p:nvCxnSpPr>
          <p:cNvPr id="55" name="Rechte verbindingslijn met pijl 54"/>
          <p:cNvCxnSpPr/>
          <p:nvPr/>
        </p:nvCxnSpPr>
        <p:spPr>
          <a:xfrm>
            <a:off x="1439275" y="4725144"/>
            <a:ext cx="0" cy="100176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echte verbindingslijn met pijl 55"/>
          <p:cNvCxnSpPr/>
          <p:nvPr/>
        </p:nvCxnSpPr>
        <p:spPr>
          <a:xfrm>
            <a:off x="1440491" y="3720207"/>
            <a:ext cx="0" cy="100176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echte verbindingslijn met pijl 56"/>
          <p:cNvCxnSpPr/>
          <p:nvPr/>
        </p:nvCxnSpPr>
        <p:spPr>
          <a:xfrm>
            <a:off x="1439275" y="2712095"/>
            <a:ext cx="0" cy="100176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echte verbindingslijn 57"/>
          <p:cNvCxnSpPr/>
          <p:nvPr/>
        </p:nvCxnSpPr>
        <p:spPr>
          <a:xfrm>
            <a:off x="1366526" y="3718768"/>
            <a:ext cx="766997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kstvak 58"/>
          <p:cNvSpPr txBox="1"/>
          <p:nvPr/>
        </p:nvSpPr>
        <p:spPr>
          <a:xfrm>
            <a:off x="6070655" y="3862789"/>
            <a:ext cx="17417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accent4">
                    <a:lumMod val="75000"/>
                  </a:schemeClr>
                </a:solidFill>
              </a:rPr>
              <a:t>Uncontrolled Airspace</a:t>
            </a:r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0" name="Tekstvak 59"/>
          <p:cNvSpPr txBox="1"/>
          <p:nvPr/>
        </p:nvSpPr>
        <p:spPr>
          <a:xfrm>
            <a:off x="107504" y="4581128"/>
            <a:ext cx="131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chemeClr val="tx2"/>
                </a:solidFill>
              </a:rPr>
              <a:t>800m (2500ft)</a:t>
            </a:r>
          </a:p>
          <a:p>
            <a:pPr algn="ctr"/>
            <a:r>
              <a:rPr lang="en-GB" sz="1000" dirty="0" smtClean="0">
                <a:solidFill>
                  <a:schemeClr val="tx2"/>
                </a:solidFill>
              </a:rPr>
              <a:t>AMSL</a:t>
            </a:r>
            <a:endParaRPr lang="en-GB" sz="1000" dirty="0">
              <a:solidFill>
                <a:schemeClr val="tx2"/>
              </a:solidFill>
            </a:endParaRPr>
          </a:p>
        </p:txBody>
      </p:sp>
      <p:sp>
        <p:nvSpPr>
          <p:cNvPr id="61" name="Tekstvak 60"/>
          <p:cNvSpPr txBox="1"/>
          <p:nvPr/>
        </p:nvSpPr>
        <p:spPr>
          <a:xfrm>
            <a:off x="-25060" y="3573016"/>
            <a:ext cx="1449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chemeClr val="tx2"/>
                </a:solidFill>
              </a:rPr>
              <a:t>1,5km (4500ft)</a:t>
            </a:r>
          </a:p>
          <a:p>
            <a:pPr algn="ctr"/>
            <a:r>
              <a:rPr lang="en-GB" sz="1000" dirty="0">
                <a:solidFill>
                  <a:schemeClr val="tx2"/>
                </a:solidFill>
              </a:rPr>
              <a:t>AMSL</a:t>
            </a:r>
          </a:p>
        </p:txBody>
      </p:sp>
      <p:sp>
        <p:nvSpPr>
          <p:cNvPr id="62" name="Tekstvak 61"/>
          <p:cNvSpPr txBox="1"/>
          <p:nvPr/>
        </p:nvSpPr>
        <p:spPr>
          <a:xfrm>
            <a:off x="80678" y="5560195"/>
            <a:ext cx="1317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 smtClean="0"/>
              <a:t>GND</a:t>
            </a:r>
            <a:endParaRPr lang="en-GB" sz="1400" dirty="0"/>
          </a:p>
        </p:txBody>
      </p:sp>
      <p:sp>
        <p:nvSpPr>
          <p:cNvPr id="63" name="Tekstvak 62"/>
          <p:cNvSpPr txBox="1"/>
          <p:nvPr/>
        </p:nvSpPr>
        <p:spPr>
          <a:xfrm>
            <a:off x="107504" y="2689175"/>
            <a:ext cx="1317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 smtClean="0">
                <a:solidFill>
                  <a:schemeClr val="tx2"/>
                </a:solidFill>
              </a:rPr>
              <a:t>UNL</a:t>
            </a:r>
            <a:endParaRPr lang="en-GB" sz="1400" dirty="0">
              <a:solidFill>
                <a:schemeClr val="tx2"/>
              </a:solidFill>
            </a:endParaRPr>
          </a:p>
        </p:txBody>
      </p:sp>
      <p:sp>
        <p:nvSpPr>
          <p:cNvPr id="64" name="Tekstvak 63"/>
          <p:cNvSpPr txBox="1"/>
          <p:nvPr/>
        </p:nvSpPr>
        <p:spPr>
          <a:xfrm>
            <a:off x="1627934" y="3718619"/>
            <a:ext cx="731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ndara" pitchFamily="34" charset="0"/>
              </a:rPr>
              <a:t>TMA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65" name="Tekstvak 64"/>
          <p:cNvSpPr txBox="1"/>
          <p:nvPr/>
        </p:nvSpPr>
        <p:spPr>
          <a:xfrm>
            <a:off x="2122886" y="4253026"/>
            <a:ext cx="3025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accent4">
                    <a:lumMod val="75000"/>
                  </a:schemeClr>
                </a:solidFill>
              </a:rPr>
              <a:t>Controlled Airspace</a:t>
            </a:r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6" name="Tekstvak 65"/>
          <p:cNvSpPr txBox="1"/>
          <p:nvPr/>
        </p:nvSpPr>
        <p:spPr>
          <a:xfrm>
            <a:off x="1454429" y="2688015"/>
            <a:ext cx="1245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ndara" pitchFamily="34" charset="0"/>
              </a:rPr>
              <a:t>AWY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67" name="Tekstvak 66"/>
          <p:cNvSpPr txBox="1"/>
          <p:nvPr/>
        </p:nvSpPr>
        <p:spPr>
          <a:xfrm>
            <a:off x="4145777" y="2854677"/>
            <a:ext cx="1463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accent4">
                    <a:lumMod val="75000"/>
                  </a:schemeClr>
                </a:solidFill>
              </a:rPr>
              <a:t>Controlled Airspace</a:t>
            </a:r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8" name="Tekstvak 67"/>
          <p:cNvSpPr txBox="1"/>
          <p:nvPr/>
        </p:nvSpPr>
        <p:spPr>
          <a:xfrm>
            <a:off x="2557610" y="4719288"/>
            <a:ext cx="731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ndara" pitchFamily="34" charset="0"/>
              </a:rPr>
              <a:t>CTR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69" name="Tekstvak 68"/>
          <p:cNvSpPr txBox="1"/>
          <p:nvPr/>
        </p:nvSpPr>
        <p:spPr>
          <a:xfrm>
            <a:off x="7462529" y="4737338"/>
            <a:ext cx="13544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accent4">
                    <a:lumMod val="75000"/>
                  </a:schemeClr>
                </a:solidFill>
              </a:rPr>
              <a:t>+ P/R/D</a:t>
            </a:r>
          </a:p>
          <a:p>
            <a:pPr algn="ctr"/>
            <a:r>
              <a:rPr lang="en-GB" dirty="0" smtClean="0">
                <a:solidFill>
                  <a:schemeClr val="accent4">
                    <a:lumMod val="75000"/>
                  </a:schemeClr>
                </a:solidFill>
              </a:rPr>
              <a:t>TSA/TRA</a:t>
            </a:r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2" name="Tekstvak 71"/>
          <p:cNvSpPr txBox="1"/>
          <p:nvPr/>
        </p:nvSpPr>
        <p:spPr>
          <a:xfrm>
            <a:off x="4936138" y="5013176"/>
            <a:ext cx="795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ARD</a:t>
            </a:r>
          </a:p>
          <a:p>
            <a:pPr algn="ctr"/>
            <a:endParaRPr lang="en-GB" dirty="0"/>
          </a:p>
        </p:txBody>
      </p:sp>
      <p:pic>
        <p:nvPicPr>
          <p:cNvPr id="73" name="Picture 2" descr="C:\Users\mma\AppData\Local\Microsoft\Windows\Temporary Internet Files\Content.IE5\UUF7QWE0\MC900388698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15613">
            <a:off x="5063683" y="5506448"/>
            <a:ext cx="347755" cy="11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Afbeelding 7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165" y="5379374"/>
            <a:ext cx="449095" cy="174531"/>
          </a:xfrm>
          <a:prstGeom prst="rect">
            <a:avLst/>
          </a:prstGeom>
        </p:spPr>
      </p:pic>
      <p:pic>
        <p:nvPicPr>
          <p:cNvPr id="75" name="Afbeelding 7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5342341"/>
            <a:ext cx="565578" cy="30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17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70240" y="1557338"/>
            <a:ext cx="3773760" cy="4751387"/>
          </a:xfrm>
        </p:spPr>
        <p:txBody>
          <a:bodyPr/>
          <a:lstStyle/>
          <a:p>
            <a:endParaRPr lang="nl-NL" sz="2400" dirty="0"/>
          </a:p>
          <a:p>
            <a:endParaRPr lang="nl-NL" sz="2400" dirty="0" smtClean="0"/>
          </a:p>
          <a:p>
            <a:endParaRPr lang="nl-NL" sz="2400" dirty="0"/>
          </a:p>
          <a:p>
            <a:pPr marL="0" indent="0" defTabSz="895350">
              <a:buNone/>
            </a:pPr>
            <a:endParaRPr lang="nl-BE" sz="2400" dirty="0">
              <a:sym typeface="Wingdings" panose="05000000000000000000" pitchFamily="2" charset="2"/>
            </a:endParaRPr>
          </a:p>
          <a:p>
            <a:pPr marL="0" indent="0" defTabSz="895350">
              <a:buNone/>
            </a:pPr>
            <a:endParaRPr lang="nl-BE" sz="2400" dirty="0" smtClean="0">
              <a:sym typeface="Wingdings" panose="05000000000000000000" pitchFamily="2" charset="2"/>
            </a:endParaRPr>
          </a:p>
          <a:p>
            <a:pPr marL="0" indent="0" defTabSz="895350">
              <a:buNone/>
            </a:pPr>
            <a:endParaRPr lang="nl-BE" sz="2400" dirty="0" smtClean="0">
              <a:sym typeface="Wingdings" panose="05000000000000000000" pitchFamily="2" charset="2"/>
            </a:endParaRPr>
          </a:p>
          <a:p>
            <a:pPr marL="0" indent="0" defTabSz="895350">
              <a:buNone/>
            </a:pPr>
            <a:r>
              <a:rPr lang="nl-BE" sz="2400" u="sng" dirty="0" smtClean="0">
                <a:sym typeface="Wingdings" panose="05000000000000000000" pitchFamily="2" charset="2"/>
              </a:rPr>
              <a:t>Oplossingen</a:t>
            </a:r>
            <a:r>
              <a:rPr lang="nl-BE" sz="2400" dirty="0" smtClean="0">
                <a:sym typeface="Wingdings" panose="05000000000000000000" pitchFamily="2" charset="2"/>
              </a:rPr>
              <a:t> </a:t>
            </a:r>
          </a:p>
          <a:p>
            <a:pPr marL="174625" indent="-174625"/>
            <a:r>
              <a:rPr lang="nl-BE" sz="2400" dirty="0" smtClean="0">
                <a:sym typeface="Wingdings" panose="05000000000000000000" pitchFamily="2" charset="2"/>
              </a:rPr>
              <a:t>Training</a:t>
            </a:r>
          </a:p>
          <a:p>
            <a:pPr marL="174625" indent="-174625"/>
            <a:r>
              <a:rPr lang="nl-BE" sz="2400" dirty="0" smtClean="0"/>
              <a:t>Vluchtvoorbereiding </a:t>
            </a:r>
          </a:p>
          <a:p>
            <a:pPr marL="174625" indent="-174625"/>
            <a:r>
              <a:rPr lang="nl-BE" sz="2400" dirty="0" smtClean="0"/>
              <a:t>Communicatie </a:t>
            </a:r>
          </a:p>
          <a:p>
            <a:endParaRPr lang="nl-BE" sz="24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dirty="0" smtClean="0"/>
              <a:t>4.2. Luchtruim</a:t>
            </a:r>
            <a:endParaRPr lang="en-US" dirty="0"/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4" y="1467335"/>
            <a:ext cx="3759824" cy="2502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4F81BD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" name="Rechthoek 8"/>
          <p:cNvSpPr/>
          <p:nvPr/>
        </p:nvSpPr>
        <p:spPr>
          <a:xfrm>
            <a:off x="2006176" y="3743463"/>
            <a:ext cx="7825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l-BE" sz="1000" dirty="0" smtClean="0"/>
              <a:t>© </a:t>
            </a:r>
            <a:r>
              <a:rPr lang="nl-BE" sz="1000" dirty="0" err="1" smtClean="0"/>
              <a:t>Belga</a:t>
            </a:r>
            <a:endParaRPr lang="nl-BE" sz="1000" dirty="0"/>
          </a:p>
        </p:txBody>
      </p:sp>
      <p:grpSp>
        <p:nvGrpSpPr>
          <p:cNvPr id="5" name="Groep 4"/>
          <p:cNvGrpSpPr/>
          <p:nvPr/>
        </p:nvGrpSpPr>
        <p:grpSpPr>
          <a:xfrm>
            <a:off x="21894" y="4460064"/>
            <a:ext cx="2893922" cy="1580688"/>
            <a:chOff x="5652120" y="1781961"/>
            <a:chExt cx="3385668" cy="1580688"/>
          </a:xfrm>
        </p:grpSpPr>
        <p:pic>
          <p:nvPicPr>
            <p:cNvPr id="13" name="Picture 4" descr="NBC HELICOPTER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24" t="29546" r="33215" b="17669"/>
            <a:stretch/>
          </p:blipFill>
          <p:spPr bwMode="auto">
            <a:xfrm>
              <a:off x="5652120" y="1781961"/>
              <a:ext cx="3385668" cy="15806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NBC HELICOPTER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420" t="87651" r="4380" b="922"/>
            <a:stretch/>
          </p:blipFill>
          <p:spPr bwMode="auto">
            <a:xfrm>
              <a:off x="5652120" y="2945702"/>
              <a:ext cx="1512168" cy="415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38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pic>
        <p:nvPicPr>
          <p:cNvPr id="15" name="Picture 4" descr="http://www.helispot.be/hs/page/data/images/g10_7000ure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715" y="2124858"/>
            <a:ext cx="3635046" cy="1755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hoek 5"/>
          <p:cNvSpPr/>
          <p:nvPr/>
        </p:nvSpPr>
        <p:spPr>
          <a:xfrm>
            <a:off x="21894" y="1476375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800" dirty="0" smtClean="0">
                <a:solidFill>
                  <a:schemeClr val="bg1"/>
                </a:solidFill>
                <a:sym typeface="Wingdings" panose="05000000000000000000" pitchFamily="2" charset="2"/>
              </a:rPr>
              <a:t>5 dec 2014</a:t>
            </a:r>
            <a:endParaRPr lang="nl-BE" sz="1800" dirty="0">
              <a:solidFill>
                <a:schemeClr val="bg1"/>
              </a:solidFill>
            </a:endParaRPr>
          </a:p>
        </p:txBody>
      </p:sp>
      <p:pic>
        <p:nvPicPr>
          <p:cNvPr id="7172" name="Picture 4" descr="Afbeeldingsresultaat voor dji phantom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406" y="4449058"/>
            <a:ext cx="2181243" cy="130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Afbeeldingsresultaat voor gatewing x1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729" y="2120227"/>
            <a:ext cx="2162747" cy="2004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hthoek 15"/>
          <p:cNvSpPr/>
          <p:nvPr/>
        </p:nvSpPr>
        <p:spPr>
          <a:xfrm>
            <a:off x="3864762" y="1560483"/>
            <a:ext cx="41392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nl-NL" dirty="0" smtClean="0"/>
              <a:t>Doel drone = </a:t>
            </a:r>
            <a:r>
              <a:rPr lang="nl-NL" dirty="0" err="1" smtClean="0"/>
              <a:t>mapping</a:t>
            </a:r>
            <a:r>
              <a:rPr lang="nl-NL" dirty="0" smtClean="0"/>
              <a:t> rampgebied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457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4.3 </a:t>
            </a:r>
            <a:r>
              <a:rPr lang="nl-BE" dirty="0"/>
              <a:t>Propellers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dirty="0" smtClean="0"/>
              <a:t>Drone = </a:t>
            </a:r>
            <a:r>
              <a:rPr lang="nl-BE" dirty="0" err="1" smtClean="0"/>
              <a:t>flying</a:t>
            </a:r>
            <a:r>
              <a:rPr lang="nl-BE" dirty="0" smtClean="0"/>
              <a:t> blender</a:t>
            </a:r>
          </a:p>
          <a:p>
            <a:endParaRPr lang="nl-BE" sz="2800" dirty="0" smtClean="0"/>
          </a:p>
          <a:p>
            <a:endParaRPr lang="nl-BE" sz="2800" dirty="0" smtClean="0"/>
          </a:p>
          <a:p>
            <a:endParaRPr lang="nl-BE" sz="2800" dirty="0" smtClean="0"/>
          </a:p>
          <a:p>
            <a:endParaRPr lang="nl-BE" sz="2800" dirty="0" smtClean="0"/>
          </a:p>
          <a:p>
            <a:pPr marL="0" indent="0">
              <a:buNone/>
            </a:pPr>
            <a:endParaRPr lang="nl-BE" sz="2800" dirty="0" smtClean="0"/>
          </a:p>
          <a:p>
            <a:pPr marL="0" indent="0">
              <a:buNone/>
            </a:pPr>
            <a:r>
              <a:rPr lang="nl-BE" sz="2400" u="sng" dirty="0" smtClean="0"/>
              <a:t>Oplossingen</a:t>
            </a:r>
            <a:r>
              <a:rPr lang="nl-BE" sz="2400" dirty="0" smtClean="0"/>
              <a:t> </a:t>
            </a:r>
          </a:p>
          <a:p>
            <a:r>
              <a:rPr lang="nl-BE" sz="2400" dirty="0"/>
              <a:t>Procedures met veiligheidszones</a:t>
            </a:r>
          </a:p>
          <a:p>
            <a:r>
              <a:rPr lang="nl-BE" sz="2400" dirty="0" smtClean="0"/>
              <a:t>Prop </a:t>
            </a:r>
            <a:r>
              <a:rPr lang="nl-BE" sz="2400" dirty="0" err="1" smtClean="0"/>
              <a:t>guard</a:t>
            </a:r>
            <a:r>
              <a:rPr lang="nl-BE" sz="2400" dirty="0" smtClean="0"/>
              <a:t>: verminderde efficiëntie</a:t>
            </a:r>
          </a:p>
          <a:p>
            <a:endParaRPr lang="nl-BE" sz="2800" dirty="0"/>
          </a:p>
        </p:txBody>
      </p:sp>
      <p:pic>
        <p:nvPicPr>
          <p:cNvPr id="7" name="Picture 4" descr="http://api.ning.com/files/7pl2gMgdV-DkuGSY7JEB0*N3hTJG-3vjWA8HORZGnBBfHhwvq-ATNfnvmKiG3RgcODgvtHk0PUEvt-2kF3IDaK1tWsbVQtNx/2013060614.37.5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2"/>
          <a:stretch/>
        </p:blipFill>
        <p:spPr bwMode="auto">
          <a:xfrm>
            <a:off x="4060177" y="2132955"/>
            <a:ext cx="4996290" cy="266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modelairplanesecrets.com/img/Propellers%20Assorted%20.JP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7" t="5680" r="2839" b="5696"/>
          <a:stretch/>
        </p:blipFill>
        <p:spPr bwMode="auto">
          <a:xfrm rot="10800000">
            <a:off x="323527" y="2132955"/>
            <a:ext cx="3517239" cy="2448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hthoek 8"/>
          <p:cNvSpPr/>
          <p:nvPr/>
        </p:nvSpPr>
        <p:spPr>
          <a:xfrm>
            <a:off x="5974300" y="4332146"/>
            <a:ext cx="3169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spcBef>
                <a:spcPct val="20000"/>
              </a:spcBef>
            </a:pPr>
            <a:r>
              <a:rPr lang="en-GB" sz="2400" kern="0" dirty="0">
                <a:solidFill>
                  <a:schemeClr val="bg1"/>
                </a:solidFill>
                <a:latin typeface="Verdana"/>
                <a:ea typeface="ＭＳ Ｐゴシック"/>
                <a:cs typeface="+mn-cs"/>
              </a:rPr>
              <a:t>X8 – props: 14x9.5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39</a:t>
            </a:fld>
            <a:endParaRPr lang="nl-NL"/>
          </a:p>
        </p:txBody>
      </p:sp>
      <p:sp>
        <p:nvSpPr>
          <p:cNvPr id="4" name="Rechthoek 3"/>
          <p:cNvSpPr/>
          <p:nvPr/>
        </p:nvSpPr>
        <p:spPr>
          <a:xfrm>
            <a:off x="5851744" y="4869160"/>
            <a:ext cx="32047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nl-BE" u="sng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5" tooltip="http://youtu.be/ji3Hii_LZOc"/>
              </a:rPr>
              <a:t>http://youtu.be/ji3Hii_LZOc</a:t>
            </a:r>
            <a:endParaRPr lang="nl-BE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335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4.4 Impact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 smtClean="0">
                    <a:solidFill>
                      <a:schemeClr val="tx1"/>
                    </a:solidFill>
                  </a:rPr>
                  <a:t>Crash</a:t>
                </a:r>
              </a:p>
              <a:p>
                <a:pPr marL="457200" lvl="1" indent="0">
                  <a:buNone/>
                </a:pPr>
                <a:r>
                  <a:rPr lang="nl-BE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±1kg @ 50m</a:t>
                </a:r>
              </a:p>
              <a:p>
                <a:pPr marL="457200" lvl="1" indent="0">
                  <a:buNone/>
                </a:pPr>
                <a:endParaRPr lang="nl-BE" sz="1600" dirty="0">
                  <a:solidFill>
                    <a:schemeClr val="tx1"/>
                  </a:solidFill>
                  <a:sym typeface="Wingdings" panose="05000000000000000000" pitchFamily="2" charset="2"/>
                </a:endParaRPr>
              </a:p>
              <a:p>
                <a:pPr marL="457200" lvl="1" indent="0">
                  <a:buNone/>
                </a:pPr>
                <a:endParaRPr lang="nl-BE" sz="1600" dirty="0">
                  <a:solidFill>
                    <a:schemeClr val="tx1"/>
                  </a:solidFill>
                  <a:sym typeface="Wingdings" panose="05000000000000000000" pitchFamily="2" charset="2"/>
                </a:endParaRPr>
              </a:p>
              <a:p>
                <a:pPr marL="457200" lvl="1" indent="0">
                  <a:buNone/>
                </a:pPr>
                <a:r>
                  <a:rPr lang="nl-BE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B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B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l-B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𝑒𝑛𝑑</m:t>
                        </m:r>
                      </m:sub>
                    </m:sSub>
                    <m:r>
                      <a:rPr lang="nl-BE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=</m:t>
                    </m:r>
                    <m:rad>
                      <m:radPr>
                        <m:degHide m:val="on"/>
                        <m:ctrlPr>
                          <a:rPr lang="nl-B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l-B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l-B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𝑚𝑔h</m:t>
                        </m:r>
                      </m:e>
                    </m:rad>
                  </m:oMath>
                </a14:m>
                <a:endParaRPr lang="nl-BE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:r>
                  <a:rPr lang="nl-BE" dirty="0">
                    <a:solidFill>
                      <a:schemeClr val="tx1"/>
                    </a:solidFill>
                  </a:rPr>
                  <a:t>		</a:t>
                </a:r>
                <a14:m>
                  <m:oMath xmlns:m="http://schemas.openxmlformats.org/officeDocument/2006/math">
                    <m:r>
                      <a:rPr lang="nl-BE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nl-B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l-B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nl-B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l-B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9,81 </m:t>
                        </m:r>
                        <m:r>
                          <a:rPr lang="nl-B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l-B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50</m:t>
                        </m:r>
                      </m:e>
                    </m:rad>
                    <m:r>
                      <a:rPr lang="nl-BE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nl-BE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31m/s = </a:t>
                </a:r>
                <a:r>
                  <a:rPr lang="nl-BE" dirty="0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112km/h</a:t>
                </a:r>
                <a:endParaRPr lang="nl-BE" dirty="0">
                  <a:solidFill>
                    <a:schemeClr val="tx1"/>
                  </a:solidFill>
                  <a:sym typeface="Wingdings" panose="05000000000000000000" pitchFamily="2" charset="2"/>
                </a:endParaRPr>
              </a:p>
              <a:p>
                <a:pPr marL="457200" lvl="1" indent="0">
                  <a:buNone/>
                </a:pPr>
                <a:endParaRPr lang="en-GB" sz="2400" u="sng" dirty="0" smtClean="0">
                  <a:solidFill>
                    <a:schemeClr val="tx1"/>
                  </a:solidFill>
                  <a:sym typeface="Wingdings" panose="05000000000000000000" pitchFamily="2" charset="2"/>
                </a:endParaRPr>
              </a:p>
              <a:p>
                <a:pPr marL="457200" lvl="1" indent="0">
                  <a:buNone/>
                </a:pPr>
                <a:r>
                  <a:rPr lang="en-GB" sz="2400" u="sng" dirty="0" err="1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Oplossingen</a:t>
                </a:r>
                <a:r>
                  <a:rPr lang="en-GB" sz="2400" dirty="0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GB" sz="2400" dirty="0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Type drone: fixed wing of “flying blender”?</a:t>
                </a:r>
                <a:endParaRPr lang="en-GB" sz="2400" dirty="0" smtClean="0">
                  <a:solidFill>
                    <a:schemeClr val="tx1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GB" sz="2400" dirty="0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4 of </a:t>
                </a:r>
                <a:r>
                  <a:rPr lang="en-GB" sz="2400" dirty="0" err="1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meer</a:t>
                </a:r>
                <a:r>
                  <a:rPr lang="en-GB" sz="2400" dirty="0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propellers?</a:t>
                </a:r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873" t="-1795" r="-648" b="-1154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jdelijke aanduiding voor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40</a:t>
            </a:fld>
            <a:endParaRPr lang="nl-NL"/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" t="15001" r="5900" b="13600"/>
          <a:stretch/>
        </p:blipFill>
        <p:spPr>
          <a:xfrm>
            <a:off x="4932040" y="1556792"/>
            <a:ext cx="4105128" cy="2406454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7122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Teveel </a:t>
            </a:r>
            <a:r>
              <a:rPr lang="nl-BE" dirty="0"/>
              <a:t>(</a:t>
            </a:r>
            <a:r>
              <a:rPr lang="nl-BE" dirty="0" smtClean="0"/>
              <a:t>ont)laden </a:t>
            </a:r>
          </a:p>
          <a:p>
            <a:r>
              <a:rPr lang="nl-BE" dirty="0" smtClean="0"/>
              <a:t>Beschadigd  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 smtClean="0"/>
              <a:t>					</a:t>
            </a:r>
            <a:r>
              <a:rPr lang="nl-BE" sz="2800" u="sng" dirty="0" smtClean="0"/>
              <a:t>Oplossingen</a:t>
            </a:r>
            <a:endParaRPr lang="nl-BE" u="sng" dirty="0" smtClean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4.5 </a:t>
            </a:r>
            <a:r>
              <a:rPr lang="en-US" dirty="0" err="1" smtClean="0"/>
              <a:t>LiPo</a:t>
            </a:r>
            <a:r>
              <a:rPr lang="en-US" dirty="0" smtClean="0"/>
              <a:t> </a:t>
            </a:r>
            <a:r>
              <a:rPr lang="en-US" dirty="0" err="1" smtClean="0"/>
              <a:t>batterijen</a:t>
            </a:r>
            <a:endParaRPr lang="en-US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45" y="3804647"/>
            <a:ext cx="3744416" cy="2504078"/>
          </a:xfrm>
          <a:prstGeom prst="rect">
            <a:avLst/>
          </a:prstGeom>
        </p:spPr>
      </p:pic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41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5" name="Linkeraccolade 4"/>
          <p:cNvSpPr/>
          <p:nvPr/>
        </p:nvSpPr>
        <p:spPr bwMode="auto">
          <a:xfrm rot="10800000">
            <a:off x="4734086" y="1706574"/>
            <a:ext cx="360040" cy="1109656"/>
          </a:xfrm>
          <a:prstGeom prst="leftBrace">
            <a:avLst>
              <a:gd name="adj1" fmla="val 20881"/>
              <a:gd name="adj2" fmla="val 5000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Rechthoek 5"/>
          <p:cNvSpPr/>
          <p:nvPr/>
        </p:nvSpPr>
        <p:spPr>
          <a:xfrm>
            <a:off x="5167246" y="1744816"/>
            <a:ext cx="390363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2800" dirty="0">
                <a:latin typeface="+mn-lt"/>
              </a:rPr>
              <a:t>zwelt op en ontploft </a:t>
            </a:r>
            <a:endParaRPr lang="nl-BE" sz="2800" dirty="0" smtClean="0">
              <a:latin typeface="+mn-lt"/>
            </a:endParaRPr>
          </a:p>
          <a:p>
            <a:r>
              <a:rPr lang="nl-BE" sz="2800" dirty="0" smtClean="0">
                <a:latin typeface="+mn-lt"/>
              </a:rPr>
              <a:t>met </a:t>
            </a:r>
            <a:r>
              <a:rPr lang="nl-BE" sz="2800" dirty="0">
                <a:latin typeface="+mn-lt"/>
              </a:rPr>
              <a:t>steekvlam</a:t>
            </a:r>
          </a:p>
        </p:txBody>
      </p:sp>
      <p:pic>
        <p:nvPicPr>
          <p:cNvPr id="9220" name="Picture 4" descr="Afbeeldingsresultaat voor pictogram handle with care vecto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" t="12145" r="3274" b="11953"/>
          <a:stretch/>
        </p:blipFill>
        <p:spPr bwMode="auto">
          <a:xfrm>
            <a:off x="4735146" y="4046132"/>
            <a:ext cx="2592289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s://upload.wikimedia.org/wikipedia/commons/thumb/4/4a/GHS-pictogram-explos.svg/724px-GHS-pictogram-explos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854" y="2583599"/>
            <a:ext cx="2479940" cy="2479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Afbeeldingsresultaat voor lipo ba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19" r="22301"/>
          <a:stretch/>
        </p:blipFill>
        <p:spPr bwMode="auto">
          <a:xfrm>
            <a:off x="7286168" y="3879304"/>
            <a:ext cx="1857832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73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46857" y="1496273"/>
            <a:ext cx="8229599" cy="142867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5E585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5E5859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5E5859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5E5859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E5859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E5859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E5859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E5859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E5859"/>
                </a:solidFill>
                <a:latin typeface="+mn-lt"/>
                <a:ea typeface="+mn-ea"/>
              </a:defRPr>
            </a:lvl9pPr>
          </a:lstStyle>
          <a:p>
            <a:pPr marL="342900" lvl="1" indent="0" algn="ctr">
              <a:lnSpc>
                <a:spcPct val="90000"/>
              </a:lnSpc>
              <a:buNone/>
            </a:pPr>
            <a:r>
              <a:rPr lang="en-US" sz="4500" i="1" kern="0" dirty="0">
                <a:solidFill>
                  <a:srgbClr val="FF0000"/>
                </a:solidFill>
                <a:latin typeface="Matura MT Script Capitals" panose="03020802060602070202" pitchFamily="66" charset="0"/>
              </a:rPr>
              <a:t>Aviation history is written </a:t>
            </a:r>
          </a:p>
          <a:p>
            <a:pPr marL="342900" lvl="1" indent="0" algn="ctr">
              <a:lnSpc>
                <a:spcPct val="90000"/>
              </a:lnSpc>
              <a:buNone/>
            </a:pPr>
            <a:r>
              <a:rPr lang="en-US" sz="4500" i="1" kern="0" dirty="0">
                <a:solidFill>
                  <a:srgbClr val="FF0000"/>
                </a:solidFill>
                <a:latin typeface="Matura MT Script Capitals" panose="03020802060602070202" pitchFamily="66" charset="0"/>
              </a:rPr>
              <a:t>in blood</a:t>
            </a:r>
            <a:r>
              <a:rPr lang="en-US" sz="4500" i="1" kern="0" dirty="0" smtClean="0">
                <a:solidFill>
                  <a:srgbClr val="FF0000"/>
                </a:solidFill>
                <a:latin typeface="Matura MT Script Capitals" panose="03020802060602070202" pitchFamily="66" charset="0"/>
              </a:rPr>
              <a:t>…</a:t>
            </a:r>
            <a:endParaRPr lang="en-US" sz="2400" b="1" kern="0" dirty="0" smtClean="0">
              <a:solidFill>
                <a:srgbClr val="FF0000"/>
              </a:solidFill>
              <a:cs typeface="Khmer UI" panose="020B0502040204020203" pitchFamily="34" charset="0"/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4.6 </a:t>
            </a:r>
            <a:r>
              <a:rPr lang="nl-BE" dirty="0" err="1" smtClean="0"/>
              <a:t>Aviation</a:t>
            </a:r>
            <a:r>
              <a:rPr lang="nl-BE" dirty="0" smtClean="0"/>
              <a:t> </a:t>
            </a:r>
            <a:r>
              <a:rPr lang="nl-BE" dirty="0" err="1" smtClean="0"/>
              <a:t>safety</a:t>
            </a:r>
            <a:r>
              <a:rPr lang="nl-BE" dirty="0" smtClean="0"/>
              <a:t> </a:t>
            </a:r>
            <a:r>
              <a:rPr lang="nl-BE" dirty="0" err="1" smtClean="0"/>
              <a:t>mindset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42</a:t>
            </a:fld>
            <a:endParaRPr lang="nl-NL" dirty="0"/>
          </a:p>
        </p:txBody>
      </p:sp>
      <p:pic>
        <p:nvPicPr>
          <p:cNvPr id="4098" name="Picture 2" descr="Afbeeldingsresultaat voor airplane crash symb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658" y="4689320"/>
            <a:ext cx="1619999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Afbeeldingsresultaat voor manual symbol fre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9" t="10837" r="12502" b="11463"/>
          <a:stretch/>
        </p:blipFill>
        <p:spPr bwMode="auto">
          <a:xfrm>
            <a:off x="2959933" y="4689320"/>
            <a:ext cx="155432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Afbeeldingsresultaat voor check  symbol fre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847" y="5044553"/>
            <a:ext cx="1153071" cy="110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Afbeeldingsresultaat voor airplane symbol free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837" y="4689320"/>
            <a:ext cx="162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Afbeeldingsresultaat voor repair symbol fre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450" y="4689320"/>
            <a:ext cx="162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hoek 1"/>
          <p:cNvSpPr/>
          <p:nvPr/>
        </p:nvSpPr>
        <p:spPr>
          <a:xfrm>
            <a:off x="0" y="3142709"/>
            <a:ext cx="9108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 algn="ctr">
              <a:lnSpc>
                <a:spcPct val="90000"/>
              </a:lnSpc>
              <a:buNone/>
            </a:pPr>
            <a:r>
              <a:rPr lang="en-US" sz="4000" b="1" i="1" kern="0" dirty="0">
                <a:solidFill>
                  <a:srgbClr val="FF0000"/>
                </a:solidFill>
                <a:cs typeface="Khmer UI" panose="020B0502040204020203" pitchFamily="34" charset="0"/>
              </a:rPr>
              <a:t>Not </a:t>
            </a:r>
            <a:r>
              <a:rPr lang="en-US" sz="4000" b="1" i="1" u="sng" kern="0" dirty="0" smtClean="0">
                <a:solidFill>
                  <a:srgbClr val="FF0000"/>
                </a:solidFill>
                <a:cs typeface="Khmer UI" panose="020B0502040204020203" pitchFamily="34" charset="0"/>
              </a:rPr>
              <a:t>WHO?</a:t>
            </a:r>
            <a:r>
              <a:rPr lang="en-US" sz="4000" b="1" i="1" kern="0" dirty="0" smtClean="0">
                <a:solidFill>
                  <a:srgbClr val="FF0000"/>
                </a:solidFill>
                <a:cs typeface="Khmer UI" panose="020B0502040204020203" pitchFamily="34" charset="0"/>
              </a:rPr>
              <a:t> </a:t>
            </a:r>
            <a:r>
              <a:rPr lang="en-US" sz="4000" b="1" i="1" kern="0" dirty="0">
                <a:solidFill>
                  <a:srgbClr val="FF0000"/>
                </a:solidFill>
                <a:cs typeface="Khmer UI" panose="020B0502040204020203" pitchFamily="34" charset="0"/>
              </a:rPr>
              <a:t>but </a:t>
            </a:r>
            <a:r>
              <a:rPr lang="en-US" sz="4000" b="1" i="1" u="sng" kern="0" dirty="0" smtClean="0">
                <a:solidFill>
                  <a:srgbClr val="FF0000"/>
                </a:solidFill>
                <a:cs typeface="Khmer UI" panose="020B0502040204020203" pitchFamily="34" charset="0"/>
              </a:rPr>
              <a:t>WHY?</a:t>
            </a:r>
            <a:endParaRPr lang="en-US" sz="4000" b="1" i="1" u="sng" kern="0" dirty="0">
              <a:solidFill>
                <a:srgbClr val="FF0000"/>
              </a:solidFill>
              <a:cs typeface="Khmer UI" panose="020B0502040204020203" pitchFamily="34" charset="0"/>
            </a:endParaRPr>
          </a:p>
        </p:txBody>
      </p:sp>
      <p:sp>
        <p:nvSpPr>
          <p:cNvPr id="3" name="Rechthoek 2"/>
          <p:cNvSpPr/>
          <p:nvPr/>
        </p:nvSpPr>
        <p:spPr>
          <a:xfrm>
            <a:off x="22599" y="4086972"/>
            <a:ext cx="91440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 algn="ctr">
              <a:lnSpc>
                <a:spcPct val="90000"/>
              </a:lnSpc>
              <a:buNone/>
            </a:pPr>
            <a:r>
              <a:rPr lang="en-US" sz="2400" b="1" kern="0" dirty="0">
                <a:solidFill>
                  <a:srgbClr val="FF0000"/>
                </a:solidFill>
                <a:cs typeface="Khmer UI" panose="020B0502040204020203" pitchFamily="34" charset="0"/>
              </a:rPr>
              <a:t>CRASH </a:t>
            </a:r>
            <a:r>
              <a:rPr lang="en-US" sz="2400" b="1" kern="0" dirty="0">
                <a:solidFill>
                  <a:srgbClr val="FF0000"/>
                </a:solidFill>
                <a:cs typeface="Khmer UI" panose="020B0502040204020203" pitchFamily="34" charset="0"/>
                <a:sym typeface="Wingdings" panose="05000000000000000000" pitchFamily="2" charset="2"/>
              </a:rPr>
              <a:t> LEARN  IMPROVE  AVOID</a:t>
            </a:r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2159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4.7 Privacy</a:t>
            </a:r>
            <a:endParaRPr lang="nl-BE" dirty="0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43</a:t>
            </a:fld>
            <a:endParaRPr lang="nl-NL"/>
          </a:p>
        </p:txBody>
      </p:sp>
      <p:pic>
        <p:nvPicPr>
          <p:cNvPr id="11266" name="Picture 2" descr="http://www.uasvision.com/wp-content/uploads/2013/06/NAURU-500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67" y="2780928"/>
            <a:ext cx="2648786" cy="177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www.hoogtezicht.nl/images/wet_regelgeving/SkyJip8-UAS-drone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67" y="4653136"/>
            <a:ext cx="2648786" cy="1677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://www.uasvision.com/wp-content/uploads/2012/01/GCSuavfactory.jpg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12160" y="4516824"/>
            <a:ext cx="2779687" cy="186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ttp://www.belgian-wings.be/Webpages/Navigator/News/Special%20Features/80%20UAV%20Squadron/283%20B-Hunter%20Koks%2022May13%20Ground%20station%20inside%20Jef%20Pets.jpg">
            <a:hlinkClick r:id="rId8"/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6" y="2786841"/>
            <a:ext cx="2472755" cy="157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kstvak 12"/>
          <p:cNvSpPr txBox="1"/>
          <p:nvPr/>
        </p:nvSpPr>
        <p:spPr>
          <a:xfrm>
            <a:off x="899592" y="2132856"/>
            <a:ext cx="916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b="1" u="sng" dirty="0" smtClean="0"/>
              <a:t>RPA</a:t>
            </a:r>
            <a:endParaRPr lang="nl-NL" sz="2800" b="1" u="sng" dirty="0"/>
          </a:p>
        </p:txBody>
      </p:sp>
      <p:sp>
        <p:nvSpPr>
          <p:cNvPr id="14" name="Tekstvak 13"/>
          <p:cNvSpPr txBox="1"/>
          <p:nvPr/>
        </p:nvSpPr>
        <p:spPr>
          <a:xfrm>
            <a:off x="6477967" y="2132856"/>
            <a:ext cx="962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b="1" u="sng" dirty="0" smtClean="0"/>
              <a:t>GCS</a:t>
            </a:r>
            <a:endParaRPr lang="nl-NL" sz="2800" b="1" u="sng" dirty="0"/>
          </a:p>
        </p:txBody>
      </p:sp>
      <p:sp>
        <p:nvSpPr>
          <p:cNvPr id="15" name="Tekstvak 14"/>
          <p:cNvSpPr txBox="1"/>
          <p:nvPr/>
        </p:nvSpPr>
        <p:spPr>
          <a:xfrm>
            <a:off x="4129493" y="2852936"/>
            <a:ext cx="13452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/>
              <a:t>Control</a:t>
            </a:r>
            <a:endParaRPr lang="nl-NL" sz="2800" dirty="0"/>
          </a:p>
        </p:txBody>
      </p:sp>
      <p:sp>
        <p:nvSpPr>
          <p:cNvPr id="16" name="Tekstvak 15"/>
          <p:cNvSpPr txBox="1"/>
          <p:nvPr/>
        </p:nvSpPr>
        <p:spPr>
          <a:xfrm>
            <a:off x="3880097" y="4799580"/>
            <a:ext cx="1844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err="1" smtClean="0"/>
              <a:t>Telemetry</a:t>
            </a:r>
            <a:r>
              <a:rPr lang="nl-NL" sz="2800" dirty="0" smtClean="0"/>
              <a:t> </a:t>
            </a:r>
            <a:endParaRPr lang="nl-NL" sz="2800" dirty="0"/>
          </a:p>
        </p:txBody>
      </p:sp>
      <p:sp>
        <p:nvSpPr>
          <p:cNvPr id="4" name="PIJL-RECHTS 3"/>
          <p:cNvSpPr/>
          <p:nvPr/>
        </p:nvSpPr>
        <p:spPr bwMode="auto">
          <a:xfrm>
            <a:off x="4004794" y="5322800"/>
            <a:ext cx="1594636" cy="482464"/>
          </a:xfrm>
          <a:prstGeom prst="rightArrow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7" name="PIJL-RECHTS 16"/>
          <p:cNvSpPr/>
          <p:nvPr/>
        </p:nvSpPr>
        <p:spPr bwMode="auto">
          <a:xfrm flipH="1">
            <a:off x="4004794" y="3376547"/>
            <a:ext cx="1594636" cy="482464"/>
          </a:xfrm>
          <a:prstGeom prst="rightArrow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8" name="Tekstvak 17"/>
          <p:cNvSpPr txBox="1"/>
          <p:nvPr/>
        </p:nvSpPr>
        <p:spPr>
          <a:xfrm>
            <a:off x="4269043" y="2132856"/>
            <a:ext cx="10230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b="1" u="sng" dirty="0" smtClean="0"/>
              <a:t>Link </a:t>
            </a:r>
            <a:endParaRPr lang="nl-NL" sz="2800" b="1" u="sng" dirty="0"/>
          </a:p>
        </p:txBody>
      </p:sp>
      <p:sp>
        <p:nvSpPr>
          <p:cNvPr id="5" name="Afgeronde rechthoek 4"/>
          <p:cNvSpPr/>
          <p:nvPr/>
        </p:nvSpPr>
        <p:spPr bwMode="auto">
          <a:xfrm>
            <a:off x="683568" y="2656076"/>
            <a:ext cx="2880320" cy="3725251"/>
          </a:xfrm>
          <a:prstGeom prst="roundRect">
            <a:avLst>
              <a:gd name="adj" fmla="val 7093"/>
            </a:avLst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1" name="Afgeronde rechthoek 20"/>
          <p:cNvSpPr/>
          <p:nvPr/>
        </p:nvSpPr>
        <p:spPr bwMode="auto">
          <a:xfrm>
            <a:off x="3880097" y="2656076"/>
            <a:ext cx="1844031" cy="3725251"/>
          </a:xfrm>
          <a:prstGeom prst="roundRect">
            <a:avLst>
              <a:gd name="adj" fmla="val 7093"/>
            </a:avLst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2" name="Afgeronde rechthoek 21"/>
          <p:cNvSpPr/>
          <p:nvPr/>
        </p:nvSpPr>
        <p:spPr bwMode="auto">
          <a:xfrm>
            <a:off x="5961843" y="2656076"/>
            <a:ext cx="2880320" cy="3725251"/>
          </a:xfrm>
          <a:prstGeom prst="roundRect">
            <a:avLst>
              <a:gd name="adj" fmla="val 7093"/>
            </a:avLst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3" name="Afgeronde rechthoek 22"/>
          <p:cNvSpPr/>
          <p:nvPr/>
        </p:nvSpPr>
        <p:spPr bwMode="auto">
          <a:xfrm>
            <a:off x="375644" y="2109003"/>
            <a:ext cx="8660851" cy="4272324"/>
          </a:xfrm>
          <a:prstGeom prst="roundRect">
            <a:avLst>
              <a:gd name="adj" fmla="val 7093"/>
            </a:avLst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4" name="Tekstvak 23"/>
          <p:cNvSpPr txBox="1"/>
          <p:nvPr/>
        </p:nvSpPr>
        <p:spPr>
          <a:xfrm>
            <a:off x="6959028" y="1585745"/>
            <a:ext cx="1155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b="1" u="sng" dirty="0" smtClean="0"/>
              <a:t>RPAS</a:t>
            </a:r>
            <a:endParaRPr lang="nl-NL" sz="2800" b="1" u="sng" dirty="0"/>
          </a:p>
        </p:txBody>
      </p:sp>
      <p:sp>
        <p:nvSpPr>
          <p:cNvPr id="25" name="Tijdelijke aanduiding voor inhoud 2"/>
          <p:cNvSpPr>
            <a:spLocks noGrp="1"/>
          </p:cNvSpPr>
          <p:nvPr>
            <p:ph idx="1"/>
          </p:nvPr>
        </p:nvSpPr>
        <p:spPr>
          <a:xfrm>
            <a:off x="684213" y="1557338"/>
            <a:ext cx="8459787" cy="4751387"/>
          </a:xfrm>
        </p:spPr>
        <p:txBody>
          <a:bodyPr/>
          <a:lstStyle/>
          <a:p>
            <a:pPr marL="0" indent="0">
              <a:buNone/>
            </a:pPr>
            <a:r>
              <a:rPr lang="nl-BE" i="1" dirty="0" smtClean="0"/>
              <a:t>Privacy = volledig systeem</a:t>
            </a:r>
            <a:endParaRPr lang="nl-BE" i="1" dirty="0"/>
          </a:p>
        </p:txBody>
      </p:sp>
    </p:spTree>
    <p:extLst>
      <p:ext uri="{BB962C8B-B14F-4D97-AF65-F5344CB8AC3E}">
        <p14:creationId xmlns:p14="http://schemas.microsoft.com/office/powerpoint/2010/main" val="422574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4" grpId="0" animBg="1"/>
      <p:bldP spid="17" grpId="0" animBg="1"/>
      <p:bldP spid="18" grpId="0"/>
      <p:bldP spid="21" grpId="0" animBg="1"/>
      <p:bldP spid="22" grpId="0" animBg="1"/>
      <p:bldP spid="23" grpId="0" animBg="1"/>
      <p:bldP spid="2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4.8 Wetgeving – eigen operatie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dirty="0" smtClean="0"/>
              <a:t>Art.3</a:t>
            </a:r>
            <a:r>
              <a:rPr lang="nl-BE" dirty="0"/>
              <a:t>: </a:t>
            </a:r>
            <a:r>
              <a:rPr lang="nl-BE" dirty="0" smtClean="0"/>
              <a:t>KB RPAS niet van toepassing</a:t>
            </a:r>
          </a:p>
          <a:p>
            <a:r>
              <a:rPr lang="nl-BE" dirty="0" smtClean="0"/>
              <a:t>Binnen</a:t>
            </a:r>
          </a:p>
          <a:p>
            <a:r>
              <a:rPr lang="nl-BE" dirty="0" smtClean="0"/>
              <a:t>Militair, douane, politie, opsporings- en reddings-, brandbestrijding, kustbewakings- of soortgelijke operaties</a:t>
            </a:r>
          </a:p>
          <a:p>
            <a:pPr marL="0" indent="0">
              <a:buNone/>
            </a:pPr>
            <a:r>
              <a:rPr lang="nl-BE" dirty="0"/>
              <a:t>	</a:t>
            </a:r>
            <a:r>
              <a:rPr lang="nl-BE" dirty="0" smtClean="0">
                <a:sym typeface="Wingdings" panose="05000000000000000000" pitchFamily="2" charset="2"/>
              </a:rPr>
              <a:t> “state </a:t>
            </a:r>
            <a:r>
              <a:rPr lang="nl-BE" dirty="0" err="1" smtClean="0">
                <a:sym typeface="Wingdings" panose="05000000000000000000" pitchFamily="2" charset="2"/>
              </a:rPr>
              <a:t>aircraft</a:t>
            </a:r>
            <a:r>
              <a:rPr lang="nl-BE" dirty="0" smtClean="0">
                <a:sym typeface="Wingdings" panose="05000000000000000000" pitchFamily="2" charset="2"/>
              </a:rPr>
              <a:t>” </a:t>
            </a:r>
          </a:p>
          <a:p>
            <a:pPr marL="0" indent="0">
              <a:buNone/>
            </a:pPr>
            <a:r>
              <a:rPr lang="nl-BE" dirty="0">
                <a:sym typeface="Wingdings" panose="05000000000000000000" pitchFamily="2" charset="2"/>
              </a:rPr>
              <a:t>	</a:t>
            </a:r>
            <a:r>
              <a:rPr lang="nl-BE" dirty="0" smtClean="0">
                <a:sym typeface="Wingdings" panose="05000000000000000000" pitchFamily="2" charset="2"/>
              </a:rPr>
              <a:t>= </a:t>
            </a:r>
            <a:r>
              <a:rPr lang="nl-BE" b="1" u="sng" dirty="0" smtClean="0">
                <a:sym typeface="Wingdings" panose="05000000000000000000" pitchFamily="2" charset="2"/>
              </a:rPr>
              <a:t>gevlogen voor overheid enkel </a:t>
            </a:r>
            <a:r>
              <a:rPr lang="nl-BE" b="1" dirty="0" smtClean="0">
                <a:sym typeface="Wingdings" panose="05000000000000000000" pitchFamily="2" charset="2"/>
              </a:rPr>
              <a:t>	   </a:t>
            </a:r>
            <a:r>
              <a:rPr lang="nl-BE" b="1" u="sng" dirty="0" smtClean="0">
                <a:sym typeface="Wingdings" panose="05000000000000000000" pitchFamily="2" charset="2"/>
              </a:rPr>
              <a:t>binnen deze opdracht</a:t>
            </a:r>
            <a:endParaRPr lang="nl-BE" b="1" u="sng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44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026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4.8 Wetgeving – eigen operatie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dirty="0" smtClean="0"/>
              <a:t>“State </a:t>
            </a:r>
            <a:r>
              <a:rPr lang="nl-BE" dirty="0" err="1" smtClean="0"/>
              <a:t>aircraft</a:t>
            </a:r>
            <a:r>
              <a:rPr lang="nl-BE" dirty="0" smtClean="0"/>
              <a:t>”=overheid zorgt zelf voor</a:t>
            </a:r>
          </a:p>
          <a:p>
            <a:r>
              <a:rPr lang="nl-BE" dirty="0" smtClean="0"/>
              <a:t>Bekwaamheid personeel</a:t>
            </a:r>
          </a:p>
          <a:p>
            <a:r>
              <a:rPr lang="nl-BE" dirty="0" smtClean="0"/>
              <a:t>Luchtwaardigheid</a:t>
            </a:r>
          </a:p>
          <a:p>
            <a:r>
              <a:rPr lang="nl-BE" dirty="0" smtClean="0"/>
              <a:t>Zelf instaan voor schade</a:t>
            </a:r>
          </a:p>
          <a:p>
            <a:pPr marL="0" indent="0">
              <a:buNone/>
            </a:pPr>
            <a:endParaRPr lang="nl-BE" dirty="0"/>
          </a:p>
          <a:p>
            <a:pPr>
              <a:buFont typeface="Wingdings" panose="05000000000000000000" pitchFamily="2" charset="2"/>
              <a:buChar char="è"/>
            </a:pPr>
            <a:r>
              <a:rPr lang="nl-BE" dirty="0" smtClean="0">
                <a:sym typeface="Wingdings" panose="05000000000000000000" pitchFamily="2" charset="2"/>
              </a:rPr>
              <a:t>Werkgroep </a:t>
            </a:r>
            <a:r>
              <a:rPr lang="nl-BE" dirty="0" err="1" smtClean="0">
                <a:sym typeface="Wingdings" panose="05000000000000000000" pitchFamily="2" charset="2"/>
              </a:rPr>
              <a:t>RPAS@Police</a:t>
            </a:r>
            <a:endParaRPr lang="nl-BE" dirty="0" smtClean="0">
              <a:sym typeface="Wingdings" panose="05000000000000000000" pitchFamily="2" charset="2"/>
            </a:endParaRPr>
          </a:p>
          <a:p>
            <a:pPr marL="534988" indent="0">
              <a:buNone/>
            </a:pPr>
            <a:r>
              <a:rPr lang="nl-BE" dirty="0" smtClean="0">
                <a:hlinkClick r:id="rId2"/>
              </a:rPr>
              <a:t>RPAS@police.belgium.eu</a:t>
            </a:r>
            <a:r>
              <a:rPr lang="nl-BE" dirty="0" smtClean="0"/>
              <a:t> 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45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303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4.8 Wetgeving – burgers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2800" dirty="0"/>
              <a:t>“</a:t>
            </a:r>
            <a:r>
              <a:rPr lang="nl-BE" sz="2800" dirty="0" err="1"/>
              <a:t>Aviation</a:t>
            </a:r>
            <a:r>
              <a:rPr lang="nl-BE" sz="2800" dirty="0"/>
              <a:t> </a:t>
            </a:r>
            <a:r>
              <a:rPr lang="nl-BE" sz="2800" dirty="0" err="1"/>
              <a:t>mindset</a:t>
            </a:r>
            <a:r>
              <a:rPr lang="nl-BE" sz="2800" dirty="0"/>
              <a:t>” </a:t>
            </a:r>
            <a:endParaRPr lang="nl-BE" sz="2800" dirty="0" smtClean="0"/>
          </a:p>
          <a:p>
            <a:pPr marL="0" indent="0">
              <a:buNone/>
            </a:pPr>
            <a:r>
              <a:rPr lang="nl-BE" sz="2800" dirty="0" smtClean="0"/>
              <a:t>   = </a:t>
            </a:r>
            <a:r>
              <a:rPr lang="nl-BE" sz="2800" dirty="0"/>
              <a:t>veiligheid</a:t>
            </a:r>
          </a:p>
          <a:p>
            <a:r>
              <a:rPr lang="nl-BE" sz="2800" dirty="0" smtClean="0"/>
              <a:t>Complexe wetgeving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46</a:t>
            </a:fld>
            <a:endParaRPr lang="nl-NL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1" b="3800"/>
          <a:stretch/>
        </p:blipFill>
        <p:spPr>
          <a:xfrm>
            <a:off x="4932041" y="1448024"/>
            <a:ext cx="4211960" cy="495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8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smtClean="0"/>
              <a:t>5. Conclusies</a:t>
            </a:r>
            <a:endParaRPr lang="nl-BE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413A7-886A-462A-A925-E1D3C8C4ABDE}" type="slidenum">
              <a:rPr lang="nl-NL" smtClean="0"/>
              <a:pPr>
                <a:defRPr/>
              </a:pPr>
              <a:t>47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056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dirty="0"/>
              <a:t>5. Conclusies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BE" dirty="0"/>
              <a:t>P</a:t>
            </a:r>
            <a:r>
              <a:rPr lang="nl-BE" dirty="0" smtClean="0"/>
              <a:t>otentiele </a:t>
            </a:r>
            <a:r>
              <a:rPr lang="nl-BE" dirty="0"/>
              <a:t>meerwaarde?</a:t>
            </a:r>
          </a:p>
          <a:p>
            <a:pPr marL="0" indent="0">
              <a:buNone/>
            </a:pPr>
            <a:r>
              <a:rPr lang="nl-BE" i="1" dirty="0" smtClean="0"/>
              <a:t>Ja, maar vliegen geeft een extra risico</a:t>
            </a:r>
          </a:p>
          <a:p>
            <a:pPr marL="0" indent="0">
              <a:buNone/>
            </a:pPr>
            <a:endParaRPr lang="nl-BE" sz="20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nl-BE" sz="3200" i="1" dirty="0" smtClean="0">
                <a:solidFill>
                  <a:schemeClr val="tx1"/>
                </a:solidFill>
              </a:rPr>
              <a:t>Nood voor informatie uit de lucht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sz="3200" i="1" dirty="0" smtClean="0">
                <a:solidFill>
                  <a:schemeClr val="tx1"/>
                </a:solidFill>
              </a:rPr>
              <a:t>Verminderd risico vergeleken met andere informatiebronnen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sz="3200" i="1" dirty="0" smtClean="0">
                <a:solidFill>
                  <a:schemeClr val="tx1"/>
                </a:solidFill>
              </a:rPr>
              <a:t>Economisch voordeliger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sz="3200" i="1" dirty="0" smtClean="0">
                <a:solidFill>
                  <a:schemeClr val="tx1"/>
                </a:solidFill>
              </a:rPr>
              <a:t>Tijdbesparend</a:t>
            </a:r>
          </a:p>
          <a:p>
            <a:pPr lvl="1"/>
            <a:endParaRPr lang="nl-BE" dirty="0" smtClean="0">
              <a:solidFill>
                <a:schemeClr val="tx1"/>
              </a:solidFill>
            </a:endParaRPr>
          </a:p>
          <a:p>
            <a:pPr lvl="1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48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178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dirty="0"/>
              <a:t>5. Conclusies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nl-BE" dirty="0"/>
              <a:t>Welke </a:t>
            </a:r>
            <a:r>
              <a:rPr lang="nl-BE" dirty="0" smtClean="0"/>
              <a:t>drone?</a:t>
            </a:r>
            <a:endParaRPr lang="nl-BE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49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sp>
        <p:nvSpPr>
          <p:cNvPr id="9" name="Tijdelijke aanduiding voor inhoud 2"/>
          <p:cNvSpPr txBox="1">
            <a:spLocks/>
          </p:cNvSpPr>
          <p:nvPr/>
        </p:nvSpPr>
        <p:spPr bwMode="auto">
          <a:xfrm>
            <a:off x="684213" y="2174133"/>
            <a:ext cx="8459787" cy="413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5E5859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E5859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E5859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E5859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E5859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nl-BE" i="1" kern="0" dirty="0" smtClean="0"/>
              <a:t>Juiste gereedschap = sleutel tot succes!</a:t>
            </a:r>
            <a:endParaRPr lang="nl-BE" i="1" kern="0" dirty="0"/>
          </a:p>
        </p:txBody>
      </p:sp>
      <p:pic>
        <p:nvPicPr>
          <p:cNvPr id="10" name="Tijdelijke aanduiding voor inhoud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r="7265"/>
          <a:stretch/>
        </p:blipFill>
        <p:spPr bwMode="auto">
          <a:xfrm>
            <a:off x="107504" y="2852936"/>
            <a:ext cx="4875878" cy="2858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Afbeelding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6" t="26747" r="20919" b="1780"/>
          <a:stretch/>
        </p:blipFill>
        <p:spPr>
          <a:xfrm>
            <a:off x="5004048" y="2852936"/>
            <a:ext cx="4045632" cy="285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34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dirty="0"/>
              <a:t>5. Conclusies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nl-BE" dirty="0" smtClean="0"/>
              <a:t>Uitdagingen humanitaire operaties?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BE" i="1" dirty="0" smtClean="0"/>
              <a:t>Complexe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BE" i="1" dirty="0" smtClean="0"/>
              <a:t>Risicovolle operatie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BE" i="1" dirty="0" smtClean="0"/>
              <a:t>Beperkte voorbereidingstijd</a:t>
            </a:r>
          </a:p>
          <a:p>
            <a:pPr>
              <a:buFont typeface="Wingdings" panose="05000000000000000000" pitchFamily="2" charset="2"/>
              <a:buChar char="Ø"/>
            </a:pPr>
            <a:endParaRPr lang="nl-BE" i="1" dirty="0" smtClean="0"/>
          </a:p>
          <a:p>
            <a:pPr marL="0" indent="0">
              <a:buNone/>
            </a:pPr>
            <a:r>
              <a:rPr lang="nl-BE" i="1" dirty="0" smtClean="0">
                <a:sym typeface="Wingdings" panose="05000000000000000000" pitchFamily="2" charset="2"/>
              </a:rPr>
              <a:t> </a:t>
            </a:r>
            <a:r>
              <a:rPr lang="nl-BE" i="1" dirty="0" smtClean="0"/>
              <a:t>Deel ervaringen om samen expertise te vergroten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CDB5F-160A-4F4D-BBE0-3E8338D93CE1}" type="slidenum">
              <a:rPr lang="nl-NL" smtClean="0"/>
              <a:pPr>
                <a:defRPr/>
              </a:pPr>
              <a:t>50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4233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itel 1"/>
          <p:cNvSpPr>
            <a:spLocks noGrp="1"/>
          </p:cNvSpPr>
          <p:nvPr>
            <p:ph type="ctrTitle" idx="4294967295"/>
          </p:nvPr>
        </p:nvSpPr>
        <p:spPr>
          <a:xfrm>
            <a:off x="20893" y="1695500"/>
            <a:ext cx="9144000" cy="3458815"/>
          </a:xfrm>
        </p:spPr>
        <p:txBody>
          <a:bodyPr anchor="t" anchorCtr="0"/>
          <a:lstStyle/>
          <a:p>
            <a:pPr eaLnBrk="1" hangingPunct="1"/>
            <a:r>
              <a:rPr lang="nl-BE" sz="5400" dirty="0" err="1" smtClean="0"/>
              <a:t>Visit</a:t>
            </a:r>
            <a:r>
              <a:rPr lang="nl-BE" sz="5400" dirty="0" smtClean="0"/>
              <a:t> </a:t>
            </a:r>
            <a:r>
              <a:rPr lang="nl-BE" sz="5400" dirty="0" err="1" smtClean="0"/>
              <a:t>us</a:t>
            </a:r>
            <a:r>
              <a:rPr lang="nl-BE" sz="5400" dirty="0" smtClean="0"/>
              <a:t> @</a:t>
            </a:r>
            <a:br>
              <a:rPr lang="nl-BE" sz="5400" dirty="0" smtClean="0"/>
            </a:br>
            <a:r>
              <a:rPr lang="nl-BE" sz="2000" dirty="0" smtClean="0"/>
              <a:t/>
            </a:r>
            <a:br>
              <a:rPr lang="nl-BE" sz="2000" dirty="0" smtClean="0"/>
            </a:br>
            <a:r>
              <a:rPr lang="en-GB" altLang="nl-NL" sz="2400" dirty="0"/>
              <a:t/>
            </a:r>
            <a:br>
              <a:rPr lang="en-GB" altLang="nl-NL" sz="2400" dirty="0"/>
            </a:br>
            <a:r>
              <a:rPr lang="en-GB" altLang="nl-NL" sz="2000" b="0" dirty="0" smtClean="0"/>
              <a:t>VIVES Campus </a:t>
            </a:r>
            <a:r>
              <a:rPr lang="en-GB" altLang="nl-NL" sz="2000" b="0" dirty="0"/>
              <a:t>VLOC</a:t>
            </a:r>
            <a:br>
              <a:rPr lang="en-GB" altLang="nl-NL" sz="2000" b="0" dirty="0"/>
            </a:br>
            <a:r>
              <a:rPr lang="en-GB" altLang="nl-NL" sz="2000" b="0" dirty="0" err="1"/>
              <a:t>Nieuwpoortsesteenweg</a:t>
            </a:r>
            <a:r>
              <a:rPr lang="en-GB" altLang="nl-NL" sz="2000" b="0" dirty="0"/>
              <a:t> </a:t>
            </a:r>
            <a:r>
              <a:rPr lang="en-GB" altLang="nl-NL" sz="2000" b="0" dirty="0" smtClean="0"/>
              <a:t>945c</a:t>
            </a:r>
            <a:br>
              <a:rPr lang="en-GB" altLang="nl-NL" sz="2000" b="0" dirty="0" smtClean="0"/>
            </a:br>
            <a:r>
              <a:rPr lang="en-GB" altLang="nl-NL" sz="2000" b="0" dirty="0" smtClean="0"/>
              <a:t>B-8400 </a:t>
            </a:r>
            <a:r>
              <a:rPr lang="en-GB" altLang="nl-NL" sz="2000" b="0" dirty="0"/>
              <a:t>OOSTENDE</a:t>
            </a:r>
            <a:br>
              <a:rPr lang="en-GB" altLang="nl-NL" sz="2000" b="0" dirty="0"/>
            </a:br>
            <a:r>
              <a:rPr lang="en-GB" altLang="nl-NL" sz="2000" b="0" dirty="0"/>
              <a:t>tel. + 32 59 30 81 50 </a:t>
            </a:r>
            <a:r>
              <a:rPr lang="en-GB" altLang="nl-NL" sz="2000" b="0" dirty="0" smtClean="0"/>
              <a:t/>
            </a:r>
            <a:br>
              <a:rPr lang="en-GB" altLang="nl-NL" sz="2000" b="0" dirty="0" smtClean="0"/>
            </a:br>
            <a:r>
              <a:rPr lang="en-GB" altLang="nl-NL" sz="2000" b="0" dirty="0">
                <a:hlinkClick r:id="rId3"/>
              </a:rPr>
              <a:t>rob.deroo@vives.be</a:t>
            </a:r>
            <a:r>
              <a:rPr lang="en-GB" altLang="nl-NL" sz="2000" b="0" dirty="0"/>
              <a:t> </a:t>
            </a:r>
            <a:r>
              <a:rPr lang="en-GB" altLang="nl-NL" sz="2000" b="0" dirty="0" smtClean="0"/>
              <a:t/>
            </a:r>
            <a:br>
              <a:rPr lang="en-GB" altLang="nl-NL" sz="2000" b="0" dirty="0" smtClean="0"/>
            </a:br>
            <a:r>
              <a:rPr lang="en-GB" altLang="nl-NL" sz="2000" b="0" dirty="0" smtClean="0"/>
              <a:t/>
            </a:r>
            <a:br>
              <a:rPr lang="en-GB" altLang="nl-NL" sz="2000" b="0" dirty="0" smtClean="0"/>
            </a:br>
            <a:r>
              <a:rPr lang="en-GB" altLang="nl-NL" sz="2000" b="0" dirty="0" smtClean="0">
                <a:hlinkClick r:id="rId4"/>
              </a:rPr>
              <a:t>www.vives.be/aviation</a:t>
            </a:r>
            <a:r>
              <a:rPr lang="en-GB" altLang="nl-NL" sz="2000" b="0" dirty="0" smtClean="0"/>
              <a:t> </a:t>
            </a:r>
            <a:r>
              <a:rPr lang="en-GB" altLang="nl-NL" sz="2000" b="0" dirty="0"/>
              <a:t/>
            </a:r>
            <a:br>
              <a:rPr lang="en-GB" altLang="nl-NL" sz="2000" b="0" dirty="0"/>
            </a:br>
            <a:endParaRPr lang="nl-BE" sz="2000" b="0" dirty="0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Rob De Roo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D2A0F4-1229-4EAA-B2A4-9E49A2C693AF}" type="slidenum">
              <a:rPr lang="nl-NL" smtClean="0"/>
              <a:pPr>
                <a:defRPr/>
              </a:pPr>
              <a:t>51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INNOS 23 nov 2016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606" y="5013176"/>
            <a:ext cx="4680000" cy="1345500"/>
          </a:xfrm>
          <a:prstGeom prst="rect">
            <a:avLst/>
          </a:prstGeom>
        </p:spPr>
      </p:pic>
      <p:pic>
        <p:nvPicPr>
          <p:cNvPr id="2050" name="Picture 2" descr="Afbeeldingsresultaat voor skywonder 201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" t="14449" r="7518" b="19779"/>
          <a:stretch/>
        </p:blipFill>
        <p:spPr bwMode="auto">
          <a:xfrm>
            <a:off x="4366319" y="1476160"/>
            <a:ext cx="4680000" cy="339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85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amien powerpoint KHBO">
  <a:themeElements>
    <a:clrScheme name="Stramien powerpoint KHB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amien powerpoint KHBO">
      <a:majorFont>
        <a:latin typeface="Verdana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rtlCol="0" anchor="ctr"/>
      <a:lstStyle>
        <a:defPPr algn="ctr">
          <a:defRPr/>
        </a:defPPr>
      </a:lstStyle>
    </a:spDef>
    <a:lnDef>
      <a:spPr bwMode="auto"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arrow"/>
        </a:ln>
        <a:effectLst/>
      </a:spPr>
      <a:bodyPr/>
      <a:lstStyle/>
    </a:lnDef>
  </a:objectDefaults>
  <a:extraClrSchemeLst>
    <a:extraClrScheme>
      <a:clrScheme name="Stramien powerpoint KHB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mien powerpoint KHB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mien powerpoint KHB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mien powerpoint KHB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mien powerpoint KHB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mien powerpoint KHB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mien powerpoint KHB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mien powerpoint KHB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mien powerpoint KHB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mien powerpoint KHB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mien powerpoint KHB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mien powerpoint KHB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13090</TotalTime>
  <Words>1410</Words>
  <Application>Microsoft Office PowerPoint</Application>
  <PresentationFormat>Diavoorstelling (4:3)</PresentationFormat>
  <Paragraphs>523</Paragraphs>
  <Slides>51</Slides>
  <Notes>3</Notes>
  <HiddenSlides>0</HiddenSlides>
  <MMClips>1</MMClips>
  <ScaleCrop>false</ScaleCrop>
  <HeadingPairs>
    <vt:vector size="8" baseType="variant">
      <vt:variant>
        <vt:lpstr>Gebruikte lettertypen</vt:lpstr>
      </vt:variant>
      <vt:variant>
        <vt:i4>11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51</vt:i4>
      </vt:variant>
    </vt:vector>
  </HeadingPairs>
  <TitlesOfParts>
    <vt:vector size="64" baseType="lpstr">
      <vt:lpstr>ＭＳ Ｐゴシック</vt:lpstr>
      <vt:lpstr>Arial</vt:lpstr>
      <vt:lpstr>Calibri</vt:lpstr>
      <vt:lpstr>Cambria Math</vt:lpstr>
      <vt:lpstr>Candara</vt:lpstr>
      <vt:lpstr>Khmer UI</vt:lpstr>
      <vt:lpstr>Matura MT Script Capitals</vt:lpstr>
      <vt:lpstr>Symbol</vt:lpstr>
      <vt:lpstr>Times New Roman</vt:lpstr>
      <vt:lpstr>Verdana</vt:lpstr>
      <vt:lpstr>Wingdings</vt:lpstr>
      <vt:lpstr>Stramien powerpoint KHBO</vt:lpstr>
      <vt:lpstr>Acrobat Document</vt:lpstr>
      <vt:lpstr>Operationele evaluatie van humanitaire  drone operaties</vt:lpstr>
      <vt:lpstr>Doelstellingen</vt:lpstr>
      <vt:lpstr>Inhoud</vt:lpstr>
      <vt:lpstr>1. Introductie</vt:lpstr>
      <vt:lpstr>1. Introductie</vt:lpstr>
      <vt:lpstr>1. Introductie</vt:lpstr>
      <vt:lpstr>1. Introductie</vt:lpstr>
      <vt:lpstr>1. Introductie</vt:lpstr>
      <vt:lpstr>Onderzoeksgroep RPAS </vt:lpstr>
      <vt:lpstr>Onderzoeksgroep RPAS </vt:lpstr>
      <vt:lpstr>Onderzoeksgroep RPAS </vt:lpstr>
      <vt:lpstr>Onderzoeksgroep RPAS </vt:lpstr>
      <vt:lpstr>Onderzoeksgroep RPAS </vt:lpstr>
      <vt:lpstr>2. Toepassingen</vt:lpstr>
      <vt:lpstr>2. Toepassingen</vt:lpstr>
      <vt:lpstr>2. Toepassingen</vt:lpstr>
      <vt:lpstr>2. Toepassingen</vt:lpstr>
      <vt:lpstr>2. Toepassingen</vt:lpstr>
      <vt:lpstr>2. Toepassingen – voorbeelden </vt:lpstr>
      <vt:lpstr>2. Toepassingen – voorbeelden </vt:lpstr>
      <vt:lpstr>2. Toepassingen – voorbeelden </vt:lpstr>
      <vt:lpstr>2. Toepassingen – voorbeelden </vt:lpstr>
      <vt:lpstr>2. Toepassingen – voorbeelden </vt:lpstr>
      <vt:lpstr>2. Toepassingen – voorbeelden </vt:lpstr>
      <vt:lpstr>2. Toepassingen – voorbeelden </vt:lpstr>
      <vt:lpstr>3. Soorten drones </vt:lpstr>
      <vt:lpstr>3. Soorten drones </vt:lpstr>
      <vt:lpstr>3. Soorten drones – Fixed wing</vt:lpstr>
      <vt:lpstr>3. Soorten drones – Rotary wing</vt:lpstr>
      <vt:lpstr>3. Soorten drones – Rotary wing</vt:lpstr>
      <vt:lpstr>3. Soorten drones – Special</vt:lpstr>
      <vt:lpstr>3. Soorten drones – Case study</vt:lpstr>
      <vt:lpstr>4. Operationele risico’s</vt:lpstr>
      <vt:lpstr>4. Operationele risico’s</vt:lpstr>
      <vt:lpstr>4.1 Externe invloeden</vt:lpstr>
      <vt:lpstr>4.1 Externe invloeden</vt:lpstr>
      <vt:lpstr>4.2. Luchtruim</vt:lpstr>
      <vt:lpstr>4.2. Luchtruim</vt:lpstr>
      <vt:lpstr>4.3 Propellers</vt:lpstr>
      <vt:lpstr>4.4 Impact</vt:lpstr>
      <vt:lpstr>4.5 LiPo batterijen</vt:lpstr>
      <vt:lpstr>4.6 Aviation safety mindset</vt:lpstr>
      <vt:lpstr>4.7 Privacy</vt:lpstr>
      <vt:lpstr>4.8 Wetgeving – eigen operatie</vt:lpstr>
      <vt:lpstr>4.8 Wetgeving – eigen operatie</vt:lpstr>
      <vt:lpstr>4.8 Wetgeving – burgers</vt:lpstr>
      <vt:lpstr>5. Conclusies</vt:lpstr>
      <vt:lpstr>5. Conclusies</vt:lpstr>
      <vt:lpstr>5. Conclusies</vt:lpstr>
      <vt:lpstr>5. Conclusies</vt:lpstr>
      <vt:lpstr>Visit us @   VIVES Campus VLOC Nieuwpoortsesteenweg 945c B-8400 OOSTENDE tel. + 32 59 30 81 50  rob.deroo@vives.be   www.vives.be/aviation  </vt:lpstr>
    </vt:vector>
  </TitlesOfParts>
  <Company>KHBO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sodeklerck</dc:creator>
  <cp:lastModifiedBy>Dormaels Arne</cp:lastModifiedBy>
  <cp:revision>739</cp:revision>
  <dcterms:created xsi:type="dcterms:W3CDTF">2011-02-03T08:24:52Z</dcterms:created>
  <dcterms:modified xsi:type="dcterms:W3CDTF">2016-11-22T15:41:23Z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0x0101006248C632D582AD489BBE41C0A46350FE</vt:lpwstr>
  </property>
  <property fmtid="{D5CDD505-2E9C-101B-9397-08002B2CF9AE}" pid="3" name="Categorie">
    <vt:lpwstr>4. Richtlijnen en instructies</vt:lpwstr>
  </property>
  <property fmtid="{D5CDD505-2E9C-101B-9397-08002B2CF9AE}" pid="4" name="Procedure">
    <vt:lpwstr>Huisstijl</vt:lpwstr>
  </property>
  <property fmtid="{D5CDD505-2E9C-101B-9397-08002B2CF9AE}" pid="5" name="Formulier">
    <vt:lpwstr>0</vt:lpwstr>
  </property>
  <property fmtid="{D5CDD505-2E9C-101B-9397-08002B2CF9AE}" pid="6" name="Subcategorie">
    <vt:lpwstr>Huisstijl</vt:lpwstr>
  </property>
  <property fmtid="{D5CDD505-2E9C-101B-9397-08002B2CF9AE}" pid="7" name="Doelgroepen">
    <vt:lpwstr/>
  </property>
</Properties>
</file>